
<file path=[Content_Types].xml><?xml version="1.0" encoding="utf-8"?>
<Types xmlns="http://schemas.openxmlformats.org/package/2006/content-types">
  <Default Extension="xml" ContentType="application/xml"/>
  <Default Extension="jpeg" ContentType="image/jpeg"/>
  <Default Extension="jpg" ContentType="image/jpeg"/>
  <Default Extension="tiff" ContentType="image/tiff"/>
  <Default Extension="emf" ContentType="image/x-emf"/>
  <Default Extension="rels" ContentType="application/vnd.openxmlformats-package.relationships+xml"/>
  <Default Extension="vml" ContentType="application/vnd.openxmlformats-officedocument.vmlDrawing"/>
  <Default Extension="bin" ContentType="application/vnd.openxmlformats-officedocument.oleObject"/>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omments/comment1.xml" ContentType="application/vnd.openxmlformats-officedocument.presentationml.comment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charts/chart1.xml" ContentType="application/vnd.openxmlformats-officedocument.drawingml.chart+xml"/>
  <Override PartName="/ppt/drawings/drawing1.xml" ContentType="application/vnd.openxmlformats-officedocument.drawingml.chartshapes+xml"/>
  <Override PartName="/ppt/charts/chart2.xml" ContentType="application/vnd.openxmlformats-officedocument.drawingml.chart+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tags/tag2.xml" ContentType="application/vnd.openxmlformats-officedocument.presentationml.tags+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tags/tag3.xml" ContentType="application/vnd.openxmlformats-officedocument.presentationml.tags+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84"/>
  </p:notesMasterIdLst>
  <p:sldIdLst>
    <p:sldId id="391" r:id="rId2"/>
    <p:sldId id="319" r:id="rId3"/>
    <p:sldId id="426" r:id="rId4"/>
    <p:sldId id="307" r:id="rId5"/>
    <p:sldId id="395" r:id="rId6"/>
    <p:sldId id="387" r:id="rId7"/>
    <p:sldId id="389" r:id="rId8"/>
    <p:sldId id="388" r:id="rId9"/>
    <p:sldId id="394" r:id="rId10"/>
    <p:sldId id="323" r:id="rId11"/>
    <p:sldId id="472" r:id="rId12"/>
    <p:sldId id="397" r:id="rId13"/>
    <p:sldId id="398" r:id="rId14"/>
    <p:sldId id="399" r:id="rId15"/>
    <p:sldId id="403" r:id="rId16"/>
    <p:sldId id="401" r:id="rId17"/>
    <p:sldId id="402" r:id="rId18"/>
    <p:sldId id="400" r:id="rId19"/>
    <p:sldId id="404" r:id="rId20"/>
    <p:sldId id="382" r:id="rId21"/>
    <p:sldId id="408" r:id="rId22"/>
    <p:sldId id="410" r:id="rId23"/>
    <p:sldId id="473" r:id="rId24"/>
    <p:sldId id="396" r:id="rId25"/>
    <p:sldId id="407" r:id="rId26"/>
    <p:sldId id="392" r:id="rId27"/>
    <p:sldId id="405" r:id="rId28"/>
    <p:sldId id="393" r:id="rId29"/>
    <p:sldId id="406" r:id="rId30"/>
    <p:sldId id="390" r:id="rId31"/>
    <p:sldId id="413" r:id="rId32"/>
    <p:sldId id="412" r:id="rId33"/>
    <p:sldId id="290" r:id="rId34"/>
    <p:sldId id="414" r:id="rId35"/>
    <p:sldId id="428" r:id="rId36"/>
    <p:sldId id="424" r:id="rId37"/>
    <p:sldId id="425" r:id="rId38"/>
    <p:sldId id="415" r:id="rId39"/>
    <p:sldId id="416" r:id="rId40"/>
    <p:sldId id="419" r:id="rId41"/>
    <p:sldId id="423" r:id="rId42"/>
    <p:sldId id="436" r:id="rId43"/>
    <p:sldId id="322" r:id="rId44"/>
    <p:sldId id="437" r:id="rId45"/>
    <p:sldId id="474" r:id="rId46"/>
    <p:sldId id="434" r:id="rId47"/>
    <p:sldId id="430" r:id="rId48"/>
    <p:sldId id="431" r:id="rId49"/>
    <p:sldId id="432" r:id="rId50"/>
    <p:sldId id="433" r:id="rId51"/>
    <p:sldId id="429" r:id="rId52"/>
    <p:sldId id="439" r:id="rId53"/>
    <p:sldId id="447" r:id="rId54"/>
    <p:sldId id="450" r:id="rId55"/>
    <p:sldId id="451" r:id="rId56"/>
    <p:sldId id="455" r:id="rId57"/>
    <p:sldId id="452" r:id="rId58"/>
    <p:sldId id="453" r:id="rId59"/>
    <p:sldId id="454" r:id="rId60"/>
    <p:sldId id="456" r:id="rId61"/>
    <p:sldId id="325" r:id="rId62"/>
    <p:sldId id="465" r:id="rId63"/>
    <p:sldId id="464" r:id="rId64"/>
    <p:sldId id="457" r:id="rId65"/>
    <p:sldId id="441" r:id="rId66"/>
    <p:sldId id="458" r:id="rId67"/>
    <p:sldId id="459" r:id="rId68"/>
    <p:sldId id="461" r:id="rId69"/>
    <p:sldId id="463" r:id="rId70"/>
    <p:sldId id="443" r:id="rId71"/>
    <p:sldId id="444" r:id="rId72"/>
    <p:sldId id="445" r:id="rId73"/>
    <p:sldId id="446" r:id="rId74"/>
    <p:sldId id="313" r:id="rId75"/>
    <p:sldId id="324" r:id="rId76"/>
    <p:sldId id="381" r:id="rId77"/>
    <p:sldId id="469" r:id="rId78"/>
    <p:sldId id="462" r:id="rId79"/>
    <p:sldId id="468" r:id="rId80"/>
    <p:sldId id="470" r:id="rId81"/>
    <p:sldId id="471" r:id="rId82"/>
    <p:sldId id="435" r:id="rId83"/>
  </p:sldIdLst>
  <p:sldSz cx="9906000" cy="6858000" type="A4"/>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olivier hanotte" initial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2F23B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244"/>
    <p:restoredTop sz="82889"/>
  </p:normalViewPr>
  <p:slideViewPr>
    <p:cSldViewPr snapToGrid="0" snapToObjects="1">
      <p:cViewPr>
        <p:scale>
          <a:sx n="104" d="100"/>
          <a:sy n="104" d="100"/>
        </p:scale>
        <p:origin x="1384" y="272"/>
      </p:cViewPr>
      <p:guideLst/>
    </p:cSldViewPr>
  </p:slideViewPr>
  <p:notesTextViewPr>
    <p:cViewPr>
      <p:scale>
        <a:sx n="1" d="1"/>
        <a:sy n="1" d="1"/>
      </p:scale>
      <p:origin x="0" y="0"/>
    </p:cViewPr>
  </p:notesTextViewPr>
  <p:sorterViewPr>
    <p:cViewPr>
      <p:scale>
        <a:sx n="135" d="100"/>
        <a:sy n="135" d="100"/>
      </p:scale>
      <p:origin x="0" y="0"/>
    </p:cViewPr>
  </p:sorterViewPr>
  <p:notesViewPr>
    <p:cSldViewPr snapToGrid="0" snapToObjects="1">
      <p:cViewPr varScale="1">
        <p:scale>
          <a:sx n="88" d="100"/>
          <a:sy n="88" d="100"/>
        </p:scale>
        <p:origin x="3872" y="184"/>
      </p:cViewPr>
      <p:guideLst/>
    </p:cSldViewPr>
  </p:notesViewPr>
  <p:gridSpacing cx="72008" cy="72008"/>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73" Type="http://schemas.openxmlformats.org/officeDocument/2006/relationships/slide" Target="slides/slide72.xml"/><Relationship Id="rId74" Type="http://schemas.openxmlformats.org/officeDocument/2006/relationships/slide" Target="slides/slide73.xml"/><Relationship Id="rId75" Type="http://schemas.openxmlformats.org/officeDocument/2006/relationships/slide" Target="slides/slide74.xml"/><Relationship Id="rId76" Type="http://schemas.openxmlformats.org/officeDocument/2006/relationships/slide" Target="slides/slide75.xml"/><Relationship Id="rId77" Type="http://schemas.openxmlformats.org/officeDocument/2006/relationships/slide" Target="slides/slide76.xml"/><Relationship Id="rId78" Type="http://schemas.openxmlformats.org/officeDocument/2006/relationships/slide" Target="slides/slide77.xml"/><Relationship Id="rId79" Type="http://schemas.openxmlformats.org/officeDocument/2006/relationships/slide" Target="slides/slide7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80" Type="http://schemas.openxmlformats.org/officeDocument/2006/relationships/slide" Target="slides/slide79.xml"/><Relationship Id="rId81" Type="http://schemas.openxmlformats.org/officeDocument/2006/relationships/slide" Target="slides/slide80.xml"/><Relationship Id="rId82" Type="http://schemas.openxmlformats.org/officeDocument/2006/relationships/slide" Target="slides/slide81.xml"/><Relationship Id="rId83" Type="http://schemas.openxmlformats.org/officeDocument/2006/relationships/slide" Target="slides/slide82.xml"/><Relationship Id="rId84" Type="http://schemas.openxmlformats.org/officeDocument/2006/relationships/notesMaster" Target="notesMasters/notesMaster1.xml"/><Relationship Id="rId85" Type="http://schemas.openxmlformats.org/officeDocument/2006/relationships/commentAuthors" Target="commentAuthors.xml"/><Relationship Id="rId86" Type="http://schemas.openxmlformats.org/officeDocument/2006/relationships/presProps" Target="presProps.xml"/><Relationship Id="rId87" Type="http://schemas.openxmlformats.org/officeDocument/2006/relationships/viewProps" Target="viewProps.xml"/><Relationship Id="rId88" Type="http://schemas.openxmlformats.org/officeDocument/2006/relationships/theme" Target="theme/theme1.xml"/><Relationship Id="rId89"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oleObject" Target="file:////C:\Users\kmarshall\Documents\Projects\West%20Africa%20Dairy%20(MTT)\Paper%20drafts\ILRI%20research%20report%20-%20household%20profit\graphs%20fo%20rresearch%20report.xlsx" TargetMode="External"/><Relationship Id="rId2" Type="http://schemas.openxmlformats.org/officeDocument/2006/relationships/chartUserShapes" Target="../drawings/drawing1.xml"/></Relationships>
</file>

<file path=ppt/charts/_rels/chart2.xml.rels><?xml version="1.0" encoding="UTF-8" standalone="yes"?>
<Relationships xmlns="http://schemas.openxmlformats.org/package/2006/relationships"><Relationship Id="rId1" Type="http://schemas.openxmlformats.org/officeDocument/2006/relationships/oleObject" Target="file:////C:\Users\kmarshall\Documents\Projects\West%20Africa%20Dairy%20(MTT)\Paper%20drafts\ILRI%20research%20report%20-%20household%20profit\graphs%20fo%20rresearch%20report.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1252129198136"/>
          <c:y val="0.12303551218656"/>
          <c:w val="0.800257999664935"/>
          <c:h val="0.5236510293951"/>
        </c:manualLayout>
      </c:layout>
      <c:barChart>
        <c:barDir val="col"/>
        <c:grouping val="clustered"/>
        <c:varyColors val="1"/>
        <c:ser>
          <c:idx val="0"/>
          <c:order val="0"/>
          <c:spPr>
            <a:solidFill>
              <a:srgbClr val="33CCCC"/>
            </a:solidFill>
          </c:spPr>
          <c:invertIfNegative val="0"/>
          <c:cat>
            <c:multiLvlStrRef>
              <c:f>Sheet1!$B$11:$H$12</c:f>
              <c:multiLvlStrCache>
                <c:ptCount val="7"/>
                <c:lvl>
                  <c:pt idx="0">
                    <c:v>Indigenous Zebu </c:v>
                  </c:pt>
                  <c:pt idx="1">
                    <c:v>Indigenous Zebu </c:v>
                  </c:pt>
                  <c:pt idx="2">
                    <c:v>Indigenous Zebu by Guzerat </c:v>
                  </c:pt>
                  <c:pt idx="3">
                    <c:v>Indigenous Zebu by Guzerat</c:v>
                  </c:pt>
                  <c:pt idx="4">
                    <c:v>Indigenous Zebu by Bos Taurus</c:v>
                  </c:pt>
                  <c:pt idx="5">
                    <c:v>Indigenous Zebu by Bos Taurus</c:v>
                  </c:pt>
                  <c:pt idx="6">
                    <c:v>High Bos Taurus</c:v>
                  </c:pt>
                </c:lvl>
                <c:lvl>
                  <c:pt idx="0">
                    <c:v>Poorer management</c:v>
                  </c:pt>
                  <c:pt idx="1">
                    <c:v>Better management</c:v>
                  </c:pt>
                  <c:pt idx="2">
                    <c:v>Poorer management</c:v>
                  </c:pt>
                  <c:pt idx="3">
                    <c:v>Better management</c:v>
                  </c:pt>
                  <c:pt idx="4">
                    <c:v>Poorer management</c:v>
                  </c:pt>
                  <c:pt idx="5">
                    <c:v>Better management</c:v>
                  </c:pt>
                  <c:pt idx="6">
                    <c:v>Better management</c:v>
                  </c:pt>
                </c:lvl>
              </c:multiLvlStrCache>
            </c:multiLvlStrRef>
          </c:cat>
          <c:val>
            <c:numRef>
              <c:f>Sheet1!$B$13:$H$13</c:f>
              <c:numCache>
                <c:formatCode>General</c:formatCode>
                <c:ptCount val="7"/>
                <c:pt idx="0">
                  <c:v>307.0</c:v>
                </c:pt>
                <c:pt idx="1">
                  <c:v>899.0</c:v>
                </c:pt>
                <c:pt idx="2">
                  <c:v>408.0</c:v>
                </c:pt>
                <c:pt idx="3">
                  <c:v>907.0</c:v>
                </c:pt>
                <c:pt idx="4">
                  <c:v>931.0</c:v>
                </c:pt>
                <c:pt idx="5">
                  <c:v>1863.0</c:v>
                </c:pt>
                <c:pt idx="6">
                  <c:v>2251.0</c:v>
                </c:pt>
              </c:numCache>
            </c:numRef>
          </c:val>
        </c:ser>
        <c:dLbls>
          <c:showLegendKey val="0"/>
          <c:showVal val="0"/>
          <c:showCatName val="0"/>
          <c:showSerName val="0"/>
          <c:showPercent val="0"/>
          <c:showBubbleSize val="0"/>
        </c:dLbls>
        <c:gapWidth val="150"/>
        <c:axId val="47213296"/>
        <c:axId val="87344976"/>
      </c:barChart>
      <c:catAx>
        <c:axId val="47213296"/>
        <c:scaling>
          <c:orientation val="minMax"/>
        </c:scaling>
        <c:delete val="0"/>
        <c:axPos val="b"/>
        <c:numFmt formatCode="General" sourceLinked="0"/>
        <c:majorTickMark val="out"/>
        <c:minorTickMark val="none"/>
        <c:tickLblPos val="nextTo"/>
        <c:txPr>
          <a:bodyPr/>
          <a:lstStyle/>
          <a:p>
            <a:pPr>
              <a:defRPr sz="1200"/>
            </a:pPr>
            <a:endParaRPr lang="en-US"/>
          </a:p>
        </c:txPr>
        <c:crossAx val="87344976"/>
        <c:crosses val="autoZero"/>
        <c:auto val="1"/>
        <c:lblAlgn val="ctr"/>
        <c:lblOffset val="100"/>
        <c:noMultiLvlLbl val="0"/>
      </c:catAx>
      <c:valAx>
        <c:axId val="87344976"/>
        <c:scaling>
          <c:orientation val="minMax"/>
        </c:scaling>
        <c:delete val="0"/>
        <c:axPos val="l"/>
        <c:majorGridlines/>
        <c:numFmt formatCode="General" sourceLinked="1"/>
        <c:majorTickMark val="out"/>
        <c:minorTickMark val="none"/>
        <c:tickLblPos val="nextTo"/>
        <c:txPr>
          <a:bodyPr/>
          <a:lstStyle/>
          <a:p>
            <a:pPr>
              <a:defRPr sz="1200"/>
            </a:pPr>
            <a:endParaRPr lang="en-US"/>
          </a:p>
        </c:txPr>
        <c:crossAx val="47213296"/>
        <c:crosses val="autoZero"/>
        <c:crossBetween val="between"/>
      </c:valAx>
    </c:plotArea>
    <c:plotVisOnly val="1"/>
    <c:dispBlanksAs val="gap"/>
    <c:showDLblsOverMax val="0"/>
  </c:chart>
  <c:spPr>
    <a:ln>
      <a:noFill/>
    </a:ln>
  </c:spPr>
  <c:externalData r:id="rId1">
    <c:autoUpdate val="0"/>
  </c:externalData>
  <c:userShapes r:id="rId2"/>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53330480429077"/>
          <c:y val="0.0845110122104302"/>
          <c:w val="0.824930389136141"/>
          <c:h val="0.561328026931416"/>
        </c:manualLayout>
      </c:layout>
      <c:barChart>
        <c:barDir val="col"/>
        <c:grouping val="clustered"/>
        <c:varyColors val="0"/>
        <c:ser>
          <c:idx val="0"/>
          <c:order val="0"/>
          <c:spPr>
            <a:solidFill>
              <a:srgbClr val="76B531"/>
            </a:solidFill>
          </c:spPr>
          <c:invertIfNegative val="0"/>
          <c:cat>
            <c:multiLvlStrRef>
              <c:f>Sheet1!$B$27:$H$28</c:f>
              <c:multiLvlStrCache>
                <c:ptCount val="7"/>
                <c:lvl>
                  <c:pt idx="0">
                    <c:v>Indigenous Zebu </c:v>
                  </c:pt>
                  <c:pt idx="1">
                    <c:v>Indigenous Zebu </c:v>
                  </c:pt>
                  <c:pt idx="2">
                    <c:v>Indigenous Zebu by Guzerat </c:v>
                  </c:pt>
                  <c:pt idx="3">
                    <c:v>Indigenous Zebu by Guzerat</c:v>
                  </c:pt>
                  <c:pt idx="4">
                    <c:v>Indigenous Zebu by Bos Taurus</c:v>
                  </c:pt>
                  <c:pt idx="5">
                    <c:v>Indigenous Zebu by Bos Taurus</c:v>
                  </c:pt>
                  <c:pt idx="6">
                    <c:v>High Bos Taurus</c:v>
                  </c:pt>
                </c:lvl>
                <c:lvl>
                  <c:pt idx="0">
                    <c:v>Poorer management</c:v>
                  </c:pt>
                  <c:pt idx="1">
                    <c:v>Better management</c:v>
                  </c:pt>
                  <c:pt idx="2">
                    <c:v>Poorer management</c:v>
                  </c:pt>
                  <c:pt idx="3">
                    <c:v>Better management</c:v>
                  </c:pt>
                  <c:pt idx="4">
                    <c:v>Poorer management</c:v>
                  </c:pt>
                  <c:pt idx="5">
                    <c:v>Better management</c:v>
                  </c:pt>
                  <c:pt idx="6">
                    <c:v>Better management</c:v>
                  </c:pt>
                </c:lvl>
              </c:multiLvlStrCache>
            </c:multiLvlStrRef>
          </c:cat>
          <c:val>
            <c:numRef>
              <c:f>Sheet1!$B$29:$H$29</c:f>
              <c:numCache>
                <c:formatCode>#,##0</c:formatCode>
                <c:ptCount val="7"/>
                <c:pt idx="0">
                  <c:v>60234.74629873806</c:v>
                </c:pt>
                <c:pt idx="1">
                  <c:v>142040.6836252146</c:v>
                </c:pt>
                <c:pt idx="2">
                  <c:v>65383.88077485078</c:v>
                </c:pt>
                <c:pt idx="3">
                  <c:v>186669.6254905341</c:v>
                </c:pt>
                <c:pt idx="4">
                  <c:v>236028.0733496352</c:v>
                </c:pt>
                <c:pt idx="5">
                  <c:v>479524.7030305576</c:v>
                </c:pt>
                <c:pt idx="6">
                  <c:v>407441.1562364848</c:v>
                </c:pt>
              </c:numCache>
            </c:numRef>
          </c:val>
        </c:ser>
        <c:dLbls>
          <c:showLegendKey val="0"/>
          <c:showVal val="0"/>
          <c:showCatName val="0"/>
          <c:showSerName val="0"/>
          <c:showPercent val="0"/>
          <c:showBubbleSize val="0"/>
        </c:dLbls>
        <c:gapWidth val="150"/>
        <c:axId val="124815328"/>
        <c:axId val="124060960"/>
      </c:barChart>
      <c:catAx>
        <c:axId val="124815328"/>
        <c:scaling>
          <c:orientation val="minMax"/>
        </c:scaling>
        <c:delete val="0"/>
        <c:axPos val="b"/>
        <c:title>
          <c:tx>
            <c:rich>
              <a:bodyPr/>
              <a:lstStyle/>
              <a:p>
                <a:pPr>
                  <a:defRPr sz="1600"/>
                </a:pPr>
                <a:r>
                  <a:rPr lang="en-US" sz="1600"/>
                  <a:t>Breed group and level of animal management</a:t>
                </a:r>
              </a:p>
            </c:rich>
          </c:tx>
          <c:layout>
            <c:manualLayout>
              <c:xMode val="edge"/>
              <c:yMode val="edge"/>
              <c:x val="0.305369945845377"/>
              <c:y val="0.929107981220657"/>
            </c:manualLayout>
          </c:layout>
          <c:overlay val="0"/>
        </c:title>
        <c:numFmt formatCode="General" sourceLinked="0"/>
        <c:majorTickMark val="out"/>
        <c:minorTickMark val="none"/>
        <c:tickLblPos val="nextTo"/>
        <c:txPr>
          <a:bodyPr/>
          <a:lstStyle/>
          <a:p>
            <a:pPr>
              <a:defRPr sz="1000"/>
            </a:pPr>
            <a:endParaRPr lang="en-US"/>
          </a:p>
        </c:txPr>
        <c:crossAx val="124060960"/>
        <c:crosses val="autoZero"/>
        <c:auto val="1"/>
        <c:lblAlgn val="ctr"/>
        <c:lblOffset val="100"/>
        <c:noMultiLvlLbl val="0"/>
      </c:catAx>
      <c:valAx>
        <c:axId val="124060960"/>
        <c:scaling>
          <c:orientation val="minMax"/>
          <c:max val="500000.0"/>
        </c:scaling>
        <c:delete val="0"/>
        <c:axPos val="l"/>
        <c:majorGridlines/>
        <c:title>
          <c:tx>
            <c:rich>
              <a:bodyPr rot="-5400000" vert="horz"/>
              <a:lstStyle/>
              <a:p>
                <a:pPr>
                  <a:defRPr sz="1600"/>
                </a:pPr>
                <a:r>
                  <a:rPr lang="en-US" sz="1600"/>
                  <a:t>Profit (CFA per cow</a:t>
                </a:r>
                <a:r>
                  <a:rPr lang="en-US" sz="1600" baseline="0"/>
                  <a:t> per annum</a:t>
                </a:r>
                <a:r>
                  <a:rPr lang="en-US" sz="1600"/>
                  <a:t>)</a:t>
                </a:r>
              </a:p>
            </c:rich>
          </c:tx>
          <c:layout>
            <c:manualLayout>
              <c:xMode val="edge"/>
              <c:yMode val="edge"/>
              <c:x val="0.0"/>
              <c:y val="0.0438497090037658"/>
            </c:manualLayout>
          </c:layout>
          <c:overlay val="0"/>
        </c:title>
        <c:numFmt formatCode="#,##0" sourceLinked="1"/>
        <c:majorTickMark val="out"/>
        <c:minorTickMark val="none"/>
        <c:tickLblPos val="nextTo"/>
        <c:txPr>
          <a:bodyPr/>
          <a:lstStyle/>
          <a:p>
            <a:pPr>
              <a:defRPr sz="1200"/>
            </a:pPr>
            <a:endParaRPr lang="en-US"/>
          </a:p>
        </c:txPr>
        <c:crossAx val="124815328"/>
        <c:crosses val="autoZero"/>
        <c:crossBetween val="between"/>
        <c:majorUnit val="100000.0"/>
      </c:valAx>
    </c:plotArea>
    <c:plotVisOnly val="1"/>
    <c:dispBlanksAs val="gap"/>
    <c:showDLblsOverMax val="0"/>
  </c:chart>
  <c:spPr>
    <a:ln>
      <a:noFill/>
    </a:ln>
  </c:spPr>
  <c:externalData r:id="rId1">
    <c:autoUpdate val="0"/>
  </c:externalData>
</c:chartSpace>
</file>

<file path=ppt/comments/comment1.xml><?xml version="1.0" encoding="utf-8"?>
<p:cmLst xmlns:a="http://schemas.openxmlformats.org/drawingml/2006/main" xmlns:r="http://schemas.openxmlformats.org/officeDocument/2006/relationships" xmlns:p="http://schemas.openxmlformats.org/presentationml/2006/main">
  <p:cm authorId="1" dt="2016-05-02T10:57:02.926" idx="1">
    <p:pos x="10" y="10"/>
    <p:text/>
  </p:cm>
</p:cmLst>
</file>

<file path=ppt/drawings/_rels/vmlDrawing1.vml.rels><?xml version="1.0" encoding="UTF-8" standalone="yes"?>
<Relationships xmlns="http://schemas.openxmlformats.org/package/2006/relationships"><Relationship Id="rId1" Type="http://schemas.openxmlformats.org/officeDocument/2006/relationships/image" Target="../media/image10.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png"/></Relationships>
</file>

<file path=ppt/drawings/_rels/vmlDrawing3.vml.rels><?xml version="1.0" encoding="UTF-8" standalone="yes"?>
<Relationships xmlns="http://schemas.openxmlformats.org/package/2006/relationships"><Relationship Id="rId11" Type="http://schemas.openxmlformats.org/officeDocument/2006/relationships/image" Target="../media/image64.png"/><Relationship Id="rId12" Type="http://schemas.openxmlformats.org/officeDocument/2006/relationships/image" Target="../media/image65.png"/><Relationship Id="rId13" Type="http://schemas.openxmlformats.org/officeDocument/2006/relationships/image" Target="../media/image66.png"/><Relationship Id="rId14" Type="http://schemas.openxmlformats.org/officeDocument/2006/relationships/image" Target="../media/image67.png"/><Relationship Id="rId1" Type="http://schemas.openxmlformats.org/officeDocument/2006/relationships/image" Target="../media/image54.png"/><Relationship Id="rId2" Type="http://schemas.openxmlformats.org/officeDocument/2006/relationships/image" Target="../media/image55.png"/><Relationship Id="rId3" Type="http://schemas.openxmlformats.org/officeDocument/2006/relationships/image" Target="../media/image56.png"/><Relationship Id="rId4" Type="http://schemas.openxmlformats.org/officeDocument/2006/relationships/image" Target="../media/image57.png"/><Relationship Id="rId5" Type="http://schemas.openxmlformats.org/officeDocument/2006/relationships/image" Target="../media/image58.png"/><Relationship Id="rId6" Type="http://schemas.openxmlformats.org/officeDocument/2006/relationships/image" Target="../media/image59.png"/><Relationship Id="rId7" Type="http://schemas.openxmlformats.org/officeDocument/2006/relationships/image" Target="../media/image60.png"/><Relationship Id="rId8" Type="http://schemas.openxmlformats.org/officeDocument/2006/relationships/image" Target="../media/image61.png"/><Relationship Id="rId9" Type="http://schemas.openxmlformats.org/officeDocument/2006/relationships/image" Target="../media/image62.png"/><Relationship Id="rId10" Type="http://schemas.openxmlformats.org/officeDocument/2006/relationships/image" Target="../media/image63.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0.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0.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0.png"/></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0.png"/></Relationships>
</file>

<file path=ppt/drawings/drawing1.xml><?xml version="1.0" encoding="utf-8"?>
<c:userShapes xmlns:c="http://schemas.openxmlformats.org/drawingml/2006/chart">
  <cdr:relSizeAnchor xmlns:cdr="http://schemas.openxmlformats.org/drawingml/2006/chartDrawing">
    <cdr:from>
      <cdr:x>0.21577</cdr:x>
      <cdr:y>0.33737</cdr:y>
    </cdr:from>
    <cdr:to>
      <cdr:x>0.33822</cdr:x>
      <cdr:y>0.5312</cdr:y>
    </cdr:to>
    <cdr:sp macro="" textlink="">
      <cdr:nvSpPr>
        <cdr:cNvPr id="3" name="TextBox 2"/>
        <cdr:cNvSpPr txBox="1"/>
      </cdr:nvSpPr>
      <cdr:spPr>
        <a:xfrm xmlns:a="http://schemas.openxmlformats.org/drawingml/2006/main">
          <a:off x="1611288" y="1591526"/>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en-US" sz="1800" dirty="0" smtClean="0"/>
            <a:t>A</a:t>
          </a:r>
          <a:endParaRPr lang="en-US" sz="1800" dirty="0"/>
        </a:p>
      </cdr:txBody>
    </cdr:sp>
  </cdr:relSizeAnchor>
  <cdr:relSizeAnchor xmlns:cdr="http://schemas.openxmlformats.org/drawingml/2006/chartDrawing">
    <cdr:from>
      <cdr:x>0.56291</cdr:x>
      <cdr:y>0.33737</cdr:y>
    </cdr:from>
    <cdr:to>
      <cdr:x>0.68536</cdr:x>
      <cdr:y>0.5312</cdr:y>
    </cdr:to>
    <cdr:sp macro="" textlink="">
      <cdr:nvSpPr>
        <cdr:cNvPr id="4" name="TextBox 3"/>
        <cdr:cNvSpPr txBox="1"/>
      </cdr:nvSpPr>
      <cdr:spPr>
        <a:xfrm xmlns:a="http://schemas.openxmlformats.org/drawingml/2006/main">
          <a:off x="4203576" y="1591526"/>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en-US" sz="1800" dirty="0" smtClean="0"/>
            <a:t>B</a:t>
          </a:r>
          <a:endParaRPr lang="en-US" sz="1800" dirty="0"/>
        </a:p>
      </cdr:txBody>
    </cdr:sp>
  </cdr:relSizeAnchor>
  <cdr:relSizeAnchor xmlns:cdr="http://schemas.openxmlformats.org/drawingml/2006/chartDrawing">
    <cdr:from>
      <cdr:x>0.67862</cdr:x>
      <cdr:y>0.07788</cdr:y>
    </cdr:from>
    <cdr:to>
      <cdr:x>0.80107</cdr:x>
      <cdr:y>0.27171</cdr:y>
    </cdr:to>
    <cdr:sp macro="" textlink="">
      <cdr:nvSpPr>
        <cdr:cNvPr id="5" name="TextBox 4"/>
        <cdr:cNvSpPr txBox="1"/>
      </cdr:nvSpPr>
      <cdr:spPr>
        <a:xfrm xmlns:a="http://schemas.openxmlformats.org/drawingml/2006/main">
          <a:off x="5067672" y="367390"/>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dirty="0"/>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1D3D456-BCE3-4143-AFB6-FDE02E54AF58}" type="datetimeFigureOut">
              <a:rPr lang="en-US" smtClean="0"/>
              <a:t>12/15/17</a:t>
            </a:fld>
            <a:endParaRPr lang="en-US"/>
          </a:p>
        </p:txBody>
      </p:sp>
      <p:sp>
        <p:nvSpPr>
          <p:cNvPr id="4" name="Slide Image Placeholder 3"/>
          <p:cNvSpPr>
            <a:spLocks noGrp="1" noRot="1" noChangeAspect="1"/>
          </p:cNvSpPr>
          <p:nvPr>
            <p:ph type="sldImg" idx="2"/>
          </p:nvPr>
        </p:nvSpPr>
        <p:spPr>
          <a:xfrm>
            <a:off x="1200150" y="1143000"/>
            <a:ext cx="44577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85AE4D0-9763-5046-8F9E-EEBAD10BCC02}" type="slidenum">
              <a:rPr lang="en-US" smtClean="0"/>
              <a:t>‹#›</a:t>
            </a:fld>
            <a:endParaRPr lang="en-US"/>
          </a:p>
        </p:txBody>
      </p:sp>
    </p:spTree>
    <p:extLst>
      <p:ext uri="{BB962C8B-B14F-4D97-AF65-F5344CB8AC3E}">
        <p14:creationId xmlns:p14="http://schemas.microsoft.com/office/powerpoint/2010/main" val="19898500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7.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0.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3.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7.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2.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are often described</a:t>
            </a:r>
            <a:r>
              <a:rPr lang="en-US" baseline="0" dirty="0" smtClean="0"/>
              <a:t> in some corner as one of the 3 technology flagship. This is a much too around definition.  </a:t>
            </a:r>
          </a:p>
          <a:p>
            <a:endParaRPr lang="en-US" baseline="0" dirty="0" smtClean="0"/>
          </a:p>
          <a:p>
            <a:r>
              <a:rPr lang="en-US" baseline="0" dirty="0" smtClean="0"/>
              <a:t>The point make Robert Allen is that we need to </a:t>
            </a:r>
            <a:r>
              <a:rPr lang="en-US" dirty="0" smtClean="0"/>
              <a:t>avoid the pitfall of the previous</a:t>
            </a:r>
            <a:r>
              <a:rPr lang="en-US" baseline="0" dirty="0" smtClean="0"/>
              <a:t> of technological </a:t>
            </a:r>
            <a:r>
              <a:rPr lang="en-US" baseline="0" dirty="0" smtClean="0"/>
              <a:t>revolution</a:t>
            </a:r>
            <a:endParaRPr lang="en-US" dirty="0" smtClean="0"/>
          </a:p>
          <a:p>
            <a:endParaRPr lang="en-US" dirty="0" smtClean="0"/>
          </a:p>
          <a:p>
            <a:r>
              <a:rPr lang="en-US" dirty="0" smtClean="0"/>
              <a:t>Our challenge is to domesticate</a:t>
            </a:r>
            <a:r>
              <a:rPr lang="en-US" baseline="0" dirty="0" smtClean="0"/>
              <a:t> the genomics revolution for the benefit of the smallholder farmers</a:t>
            </a:r>
            <a:endParaRPr lang="en-US" dirty="0"/>
          </a:p>
        </p:txBody>
      </p:sp>
      <p:sp>
        <p:nvSpPr>
          <p:cNvPr id="4" name="Slide Number Placeholder 3"/>
          <p:cNvSpPr>
            <a:spLocks noGrp="1"/>
          </p:cNvSpPr>
          <p:nvPr>
            <p:ph type="sldNum" sz="quarter" idx="10"/>
          </p:nvPr>
        </p:nvSpPr>
        <p:spPr/>
        <p:txBody>
          <a:bodyPr/>
          <a:lstStyle/>
          <a:p>
            <a:fld id="{885AE4D0-9763-5046-8F9E-EEBAD10BCC02}" type="slidenum">
              <a:rPr lang="en-US" smtClean="0"/>
              <a:t>2</a:t>
            </a:fld>
            <a:endParaRPr lang="en-US"/>
          </a:p>
        </p:txBody>
      </p:sp>
    </p:spTree>
    <p:extLst>
      <p:ext uri="{BB962C8B-B14F-4D97-AF65-F5344CB8AC3E}">
        <p14:creationId xmlns:p14="http://schemas.microsoft.com/office/powerpoint/2010/main" val="10077058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85AE4D0-9763-5046-8F9E-EEBAD10BCC02}" type="slidenum">
              <a:rPr lang="en-US" smtClean="0"/>
              <a:t>14</a:t>
            </a:fld>
            <a:endParaRPr lang="en-US"/>
          </a:p>
        </p:txBody>
      </p:sp>
    </p:spTree>
    <p:extLst>
      <p:ext uri="{BB962C8B-B14F-4D97-AF65-F5344CB8AC3E}">
        <p14:creationId xmlns:p14="http://schemas.microsoft.com/office/powerpoint/2010/main" val="2529937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noTextEdit="1"/>
          </p:cNvSpPr>
          <p:nvPr>
            <p:ph type="sldImg"/>
          </p:nvPr>
        </p:nvSpPr>
        <p:spPr bwMode="auto">
          <a:noFill/>
          <a:ln>
            <a:solidFill>
              <a:srgbClr val="000000"/>
            </a:solidFill>
            <a:miter lim="800000"/>
            <a:headEnd/>
            <a:tailEnd/>
          </a:ln>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Lst>
        </p:spPr>
      </p:sp>
      <p:sp>
        <p:nvSpPr>
          <p:cNvPr id="26626"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en-US" dirty="0">
                <a:latin typeface="Calibri" charset="0"/>
              </a:rPr>
              <a:t>And these photographs illustrate the typical habitats and environment of the animals, a family extended family will have </a:t>
            </a:r>
            <a:r>
              <a:rPr lang="en-US" dirty="0" smtClean="0">
                <a:latin typeface="Calibri" charset="0"/>
              </a:rPr>
              <a:t>1 to </a:t>
            </a:r>
            <a:r>
              <a:rPr lang="en-US" dirty="0">
                <a:latin typeface="Calibri" charset="0"/>
              </a:rPr>
              <a:t>3 animals on average, communal grazing and heavy tick </a:t>
            </a:r>
            <a:r>
              <a:rPr lang="en-US" dirty="0" smtClean="0">
                <a:latin typeface="Calibri" charset="0"/>
              </a:rPr>
              <a:t>challenges</a:t>
            </a:r>
          </a:p>
          <a:p>
            <a:endParaRPr lang="en-US" dirty="0" smtClean="0">
              <a:latin typeface="Calibri" charset="0"/>
            </a:endParaRPr>
          </a:p>
          <a:p>
            <a:endParaRPr lang="en-US" dirty="0" smtClean="0">
              <a:latin typeface="Calibri" charset="0"/>
            </a:endParaRPr>
          </a:p>
          <a:p>
            <a:r>
              <a:rPr lang="en-GB" b="1" dirty="0" smtClean="0"/>
              <a:t>The ear of an animal </a:t>
            </a:r>
            <a:r>
              <a:rPr lang="en-GB" b="1" dirty="0" err="1" smtClean="0"/>
              <a:t>parasitised</a:t>
            </a:r>
            <a:r>
              <a:rPr lang="en-GB" b="1" dirty="0" smtClean="0"/>
              <a:t> by the brown ear tick, </a:t>
            </a:r>
            <a:r>
              <a:rPr lang="en-GB" b="1" dirty="0" err="1" smtClean="0"/>
              <a:t>Rhipicephalus</a:t>
            </a:r>
            <a:r>
              <a:rPr lang="en-GB" b="1" dirty="0" smtClean="0"/>
              <a:t> </a:t>
            </a:r>
            <a:r>
              <a:rPr lang="en-GB" b="1" dirty="0" err="1" smtClean="0"/>
              <a:t>appendiculatus</a:t>
            </a:r>
            <a:r>
              <a:rPr lang="en-GB" b="1" dirty="0" smtClean="0"/>
              <a:t>, the vector of the protozoan causing East Coast fever (ECF). Note the size of engorged females compared to the much smaller males</a:t>
            </a:r>
            <a:r>
              <a:rPr lang="en-GB" dirty="0" smtClean="0"/>
              <a:t/>
            </a:r>
            <a:br>
              <a:rPr lang="en-GB" dirty="0" smtClean="0"/>
            </a:br>
            <a:endParaRPr lang="en-US" dirty="0">
              <a:latin typeface="Calibri" charset="0"/>
            </a:endParaRPr>
          </a:p>
        </p:txBody>
      </p:sp>
      <p:sp>
        <p:nvSpPr>
          <p:cNvPr id="26627"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973AB927-CB54-FD46-8236-96646BE1940A}" type="slidenum">
              <a:rPr lang="en-GB" sz="1200">
                <a:latin typeface="Calibri" charset="0"/>
              </a:rPr>
              <a:pPr eaLnBrk="1" hangingPunct="1"/>
              <a:t>16</a:t>
            </a:fld>
            <a:endParaRPr lang="en-GB" sz="1200">
              <a:latin typeface="Calibri" charset="0"/>
            </a:endParaRPr>
          </a:p>
        </p:txBody>
      </p:sp>
    </p:spTree>
    <p:extLst>
      <p:ext uri="{BB962C8B-B14F-4D97-AF65-F5344CB8AC3E}">
        <p14:creationId xmlns:p14="http://schemas.microsoft.com/office/powerpoint/2010/main" val="4771568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79648EC-4EFB-BE40-9D4F-A6C48313BEF5}" type="slidenum">
              <a:rPr lang="en-US" smtClean="0"/>
              <a:t>18</a:t>
            </a:fld>
            <a:endParaRPr lang="en-US"/>
          </a:p>
        </p:txBody>
      </p:sp>
    </p:spTree>
    <p:extLst>
      <p:ext uri="{BB962C8B-B14F-4D97-AF65-F5344CB8AC3E}">
        <p14:creationId xmlns:p14="http://schemas.microsoft.com/office/powerpoint/2010/main" val="4053518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kern="1200" dirty="0" smtClean="0">
                <a:solidFill>
                  <a:schemeClr val="tx1"/>
                </a:solidFill>
                <a:effectLst/>
                <a:latin typeface="+mn-lt"/>
                <a:ea typeface="+mn-ea"/>
                <a:cs typeface="+mn-cs"/>
              </a:rPr>
              <a:t>Sheep: Ethiopia, Sudan, Egypt, Tunisia, Jordan</a:t>
            </a:r>
          </a:p>
          <a:p>
            <a:r>
              <a:rPr lang="en-GB" sz="1200" b="0" i="0" kern="1200" dirty="0" smtClean="0">
                <a:solidFill>
                  <a:schemeClr val="tx1"/>
                </a:solidFill>
                <a:effectLst/>
                <a:latin typeface="+mn-lt"/>
                <a:ea typeface="+mn-ea"/>
                <a:cs typeface="+mn-cs"/>
              </a:rPr>
              <a:t> </a:t>
            </a:r>
          </a:p>
          <a:p>
            <a:r>
              <a:rPr lang="en-GB" sz="1200" b="0" i="0" kern="1200" dirty="0" smtClean="0">
                <a:solidFill>
                  <a:schemeClr val="tx1"/>
                </a:solidFill>
                <a:effectLst/>
                <a:latin typeface="+mn-lt"/>
                <a:ea typeface="+mn-ea"/>
                <a:cs typeface="+mn-cs"/>
              </a:rPr>
              <a:t>Goat: Ethiopia, Tanzania, Egypt, Sudan</a:t>
            </a:r>
          </a:p>
          <a:p>
            <a:endParaRPr lang="en-GB" sz="1200" b="0" i="0" kern="1200" dirty="0" smtClean="0">
              <a:solidFill>
                <a:schemeClr val="tx1"/>
              </a:solidFill>
              <a:effectLst/>
              <a:latin typeface="+mn-lt"/>
              <a:ea typeface="+mn-ea"/>
              <a:cs typeface="+mn-cs"/>
            </a:endParaRPr>
          </a:p>
          <a:p>
            <a:r>
              <a:rPr lang="en-GB" sz="1200" b="0" i="0" kern="1200" dirty="0" smtClean="0">
                <a:solidFill>
                  <a:schemeClr val="tx1"/>
                </a:solidFill>
                <a:effectLst/>
                <a:latin typeface="+mn-lt"/>
                <a:ea typeface="+mn-ea"/>
                <a:cs typeface="+mn-cs"/>
              </a:rPr>
              <a:t>Cattle </a:t>
            </a:r>
          </a:p>
          <a:p>
            <a:endParaRPr lang="en-GB" sz="1200" b="0" i="0" kern="1200" dirty="0" smtClean="0">
              <a:solidFill>
                <a:schemeClr val="tx1"/>
              </a:solidFill>
              <a:effectLst/>
              <a:latin typeface="+mn-lt"/>
              <a:ea typeface="+mn-ea"/>
              <a:cs typeface="+mn-cs"/>
            </a:endParaRPr>
          </a:p>
          <a:p>
            <a:r>
              <a:rPr lang="en-GB" sz="1200" b="0" i="0" kern="1200" dirty="0" smtClean="0">
                <a:solidFill>
                  <a:schemeClr val="tx1"/>
                </a:solidFill>
                <a:effectLst/>
                <a:latin typeface="+mn-lt"/>
                <a:ea typeface="+mn-ea"/>
                <a:cs typeface="+mn-cs"/>
              </a:rPr>
              <a:t>Pigs</a:t>
            </a:r>
          </a:p>
          <a:p>
            <a:endParaRPr lang="en-GB" sz="1200" b="0" i="0" kern="1200" dirty="0" smtClean="0">
              <a:solidFill>
                <a:schemeClr val="tx1"/>
              </a:solidFill>
              <a:effectLst/>
              <a:latin typeface="+mn-lt"/>
              <a:ea typeface="+mn-ea"/>
              <a:cs typeface="+mn-cs"/>
            </a:endParaRPr>
          </a:p>
          <a:p>
            <a:r>
              <a:rPr lang="en-GB" sz="1200" b="0" i="0" kern="1200" dirty="0" err="1" smtClean="0">
                <a:solidFill>
                  <a:schemeClr val="tx1"/>
                </a:solidFill>
                <a:effectLst/>
                <a:latin typeface="+mn-lt"/>
                <a:ea typeface="+mn-ea"/>
                <a:cs typeface="+mn-cs"/>
              </a:rPr>
              <a:t>Chickne</a:t>
            </a:r>
            <a:endParaRPr lang="en-GB" sz="1200" b="0" i="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885AE4D0-9763-5046-8F9E-EEBAD10BCC02}" type="slidenum">
              <a:rPr lang="en-US" smtClean="0"/>
              <a:t>19</a:t>
            </a:fld>
            <a:endParaRPr lang="en-US"/>
          </a:p>
        </p:txBody>
      </p:sp>
    </p:spTree>
    <p:extLst>
      <p:ext uri="{BB962C8B-B14F-4D97-AF65-F5344CB8AC3E}">
        <p14:creationId xmlns:p14="http://schemas.microsoft.com/office/powerpoint/2010/main" val="1923855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85AE4D0-9763-5046-8F9E-EEBAD10BCC02}" type="slidenum">
              <a:rPr lang="en-US" smtClean="0"/>
              <a:t>23</a:t>
            </a:fld>
            <a:endParaRPr lang="en-US"/>
          </a:p>
        </p:txBody>
      </p:sp>
    </p:spTree>
    <p:extLst>
      <p:ext uri="{BB962C8B-B14F-4D97-AF65-F5344CB8AC3E}">
        <p14:creationId xmlns:p14="http://schemas.microsoft.com/office/powerpoint/2010/main" val="210795083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85AE4D0-9763-5046-8F9E-EEBAD10BCC02}" type="slidenum">
              <a:rPr lang="en-US" smtClean="0"/>
              <a:t>25</a:t>
            </a:fld>
            <a:endParaRPr lang="en-US"/>
          </a:p>
        </p:txBody>
      </p:sp>
    </p:spTree>
    <p:extLst>
      <p:ext uri="{BB962C8B-B14F-4D97-AF65-F5344CB8AC3E}">
        <p14:creationId xmlns:p14="http://schemas.microsoft.com/office/powerpoint/2010/main" val="64379232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85AE4D0-9763-5046-8F9E-EEBAD10BCC02}" type="slidenum">
              <a:rPr lang="en-US" smtClean="0"/>
              <a:t>27</a:t>
            </a:fld>
            <a:endParaRPr lang="en-US"/>
          </a:p>
        </p:txBody>
      </p:sp>
    </p:spTree>
    <p:extLst>
      <p:ext uri="{BB962C8B-B14F-4D97-AF65-F5344CB8AC3E}">
        <p14:creationId xmlns:p14="http://schemas.microsoft.com/office/powerpoint/2010/main" val="5301173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85AE4D0-9763-5046-8F9E-EEBAD10BCC02}" type="slidenum">
              <a:rPr lang="en-US" smtClean="0"/>
              <a:t>29</a:t>
            </a:fld>
            <a:endParaRPr lang="en-US"/>
          </a:p>
        </p:txBody>
      </p:sp>
    </p:spTree>
    <p:extLst>
      <p:ext uri="{BB962C8B-B14F-4D97-AF65-F5344CB8AC3E}">
        <p14:creationId xmlns:p14="http://schemas.microsoft.com/office/powerpoint/2010/main" val="20021864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85AE4D0-9763-5046-8F9E-EEBAD10BCC02}" type="slidenum">
              <a:rPr lang="en-US" smtClean="0"/>
              <a:t>30</a:t>
            </a:fld>
            <a:endParaRPr lang="en-US"/>
          </a:p>
        </p:txBody>
      </p:sp>
    </p:spTree>
    <p:extLst>
      <p:ext uri="{BB962C8B-B14F-4D97-AF65-F5344CB8AC3E}">
        <p14:creationId xmlns:p14="http://schemas.microsoft.com/office/powerpoint/2010/main" val="9094550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85AE4D0-9763-5046-8F9E-EEBAD10BCC02}" type="slidenum">
              <a:rPr lang="en-US" smtClean="0"/>
              <a:t>32</a:t>
            </a:fld>
            <a:endParaRPr lang="en-US"/>
          </a:p>
        </p:txBody>
      </p:sp>
    </p:spTree>
    <p:extLst>
      <p:ext uri="{BB962C8B-B14F-4D97-AF65-F5344CB8AC3E}">
        <p14:creationId xmlns:p14="http://schemas.microsoft.com/office/powerpoint/2010/main" val="6423273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C6EAC7D-5A89-47C2-8ABA-56C9C2DEF7A4}" type="slidenum">
              <a:rPr lang="en-US" smtClean="0"/>
              <a:pPr/>
              <a:t>4</a:t>
            </a:fld>
            <a:endParaRPr lang="en-US"/>
          </a:p>
        </p:txBody>
      </p:sp>
    </p:spTree>
    <p:extLst>
      <p:ext uri="{BB962C8B-B14F-4D97-AF65-F5344CB8AC3E}">
        <p14:creationId xmlns:p14="http://schemas.microsoft.com/office/powerpoint/2010/main" val="177805998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85AE4D0-9763-5046-8F9E-EEBAD10BCC02}" type="slidenum">
              <a:rPr lang="en-US" smtClean="0"/>
              <a:t>33</a:t>
            </a:fld>
            <a:endParaRPr lang="en-US"/>
          </a:p>
        </p:txBody>
      </p:sp>
    </p:spTree>
    <p:extLst>
      <p:ext uri="{BB962C8B-B14F-4D97-AF65-F5344CB8AC3E}">
        <p14:creationId xmlns:p14="http://schemas.microsoft.com/office/powerpoint/2010/main" val="127766269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85AE4D0-9763-5046-8F9E-EEBAD10BCC02}" type="slidenum">
              <a:rPr lang="en-US" smtClean="0"/>
              <a:t>34</a:t>
            </a:fld>
            <a:endParaRPr lang="en-US"/>
          </a:p>
        </p:txBody>
      </p:sp>
    </p:spTree>
    <p:extLst>
      <p:ext uri="{BB962C8B-B14F-4D97-AF65-F5344CB8AC3E}">
        <p14:creationId xmlns:p14="http://schemas.microsoft.com/office/powerpoint/2010/main" val="36127947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47E94ED-54EA-4B9E-ACF8-902360364CE4}" type="slidenum">
              <a:rPr lang="en-US" smtClean="0"/>
              <a:t>39</a:t>
            </a:fld>
            <a:endParaRPr lang="en-US"/>
          </a:p>
        </p:txBody>
      </p:sp>
    </p:spTree>
    <p:extLst>
      <p:ext uri="{BB962C8B-B14F-4D97-AF65-F5344CB8AC3E}">
        <p14:creationId xmlns:p14="http://schemas.microsoft.com/office/powerpoint/2010/main" val="83772838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marL="171450" indent="-171450" eaLnBrk="1" fontAlgn="auto" hangingPunct="1">
              <a:spcBef>
                <a:spcPts val="0"/>
              </a:spcBef>
              <a:spcAft>
                <a:spcPts val="0"/>
              </a:spcAft>
              <a:buFont typeface="Arial" panose="020B0604020202020204" pitchFamily="34" charset="0"/>
              <a:buChar char="•"/>
              <a:defRPr/>
            </a:pPr>
            <a:r>
              <a:rPr lang="en-US" dirty="0" smtClean="0">
                <a:solidFill>
                  <a:prstClr val="black"/>
                </a:solidFill>
                <a:latin typeface="+mn-lt"/>
              </a:rPr>
              <a:t>The 31 candidate regions identified by the three approaches spanned 140 candidate genes.</a:t>
            </a:r>
          </a:p>
          <a:p>
            <a:pPr marL="171450" indent="-171450" eaLnBrk="1" fontAlgn="auto" hangingPunct="1">
              <a:spcBef>
                <a:spcPts val="0"/>
              </a:spcBef>
              <a:spcAft>
                <a:spcPts val="0"/>
              </a:spcAft>
              <a:buFont typeface="Arial" panose="020B0604020202020204" pitchFamily="34" charset="0"/>
              <a:buChar char="•"/>
              <a:defRPr/>
            </a:pPr>
            <a:r>
              <a:rPr lang="en-US" dirty="0" smtClean="0">
                <a:solidFill>
                  <a:prstClr val="black"/>
                </a:solidFill>
                <a:latin typeface="+mn-lt"/>
              </a:rPr>
              <a:t>We again investigated whether there were any SNPs that occurred within some of the candidate genes.</a:t>
            </a:r>
          </a:p>
          <a:p>
            <a:pPr marL="171450" indent="-171450" eaLnBrk="1" fontAlgn="auto" hangingPunct="1">
              <a:spcBef>
                <a:spcPts val="0"/>
              </a:spcBef>
              <a:spcAft>
                <a:spcPts val="0"/>
              </a:spcAft>
              <a:buFont typeface="Arial" panose="020B0604020202020204" pitchFamily="34" charset="0"/>
              <a:buChar char="•"/>
              <a:defRPr/>
            </a:pPr>
            <a:r>
              <a:rPr lang="en-US" dirty="0" smtClean="0">
                <a:solidFill>
                  <a:prstClr val="black"/>
                </a:solidFill>
                <a:latin typeface="+mn-lt"/>
              </a:rPr>
              <a:t>And again for the three most significant regions, which we show here, we observed a total of 68 SNPs that occurred within 43 genes, suggesting these to be potential candidate genes for adaptation o hot arid environments in Egyptian indigenous sheep populations. </a:t>
            </a:r>
          </a:p>
          <a:p>
            <a:pPr>
              <a:defRPr/>
            </a:pPr>
            <a:endParaRPr lang="en-GB" dirty="0"/>
          </a:p>
        </p:txBody>
      </p:sp>
      <p:sp>
        <p:nvSpPr>
          <p:cNvPr id="43012" name="Slide Number Placeholder 3"/>
          <p:cNvSpPr>
            <a:spLocks noGrp="1"/>
          </p:cNvSpPr>
          <p:nvPr>
            <p:ph type="sldNum" sz="quarter" idx="5"/>
          </p:nvPr>
        </p:nvSpPr>
        <p:spPr>
          <a:noFill/>
        </p:spPr>
        <p:txBody>
          <a:bodyPr/>
          <a:lstStyle>
            <a:lvl1pPr>
              <a:defRPr sz="2400">
                <a:solidFill>
                  <a:schemeClr val="tx1"/>
                </a:solidFill>
                <a:latin typeface="Times New Roman" panose="02020603050405020304" pitchFamily="18" charset="0"/>
                <a:cs typeface="Arial" panose="020B0604020202020204" pitchFamily="34" charset="0"/>
              </a:defRPr>
            </a:lvl1pPr>
            <a:lvl2pPr marL="742950" indent="-285750">
              <a:defRPr sz="2400">
                <a:solidFill>
                  <a:schemeClr val="tx1"/>
                </a:solidFill>
                <a:latin typeface="Times New Roman" panose="02020603050405020304" pitchFamily="18" charset="0"/>
                <a:cs typeface="Arial" panose="020B0604020202020204" pitchFamily="34" charset="0"/>
              </a:defRPr>
            </a:lvl2pPr>
            <a:lvl3pPr marL="1143000" indent="-228600">
              <a:defRPr sz="2400">
                <a:solidFill>
                  <a:schemeClr val="tx1"/>
                </a:solidFill>
                <a:latin typeface="Times New Roman" panose="02020603050405020304" pitchFamily="18" charset="0"/>
                <a:cs typeface="Arial" panose="020B0604020202020204" pitchFamily="34" charset="0"/>
              </a:defRPr>
            </a:lvl3pPr>
            <a:lvl4pPr marL="1600200" indent="-228600">
              <a:defRPr sz="2400">
                <a:solidFill>
                  <a:schemeClr val="tx1"/>
                </a:solidFill>
                <a:latin typeface="Times New Roman" panose="02020603050405020304" pitchFamily="18" charset="0"/>
                <a:cs typeface="Arial" panose="020B0604020202020204" pitchFamily="34" charset="0"/>
              </a:defRPr>
            </a:lvl4pPr>
            <a:lvl5pPr marL="2057400" indent="-228600">
              <a:defRPr sz="2400">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Arial" panose="020B0604020202020204" pitchFamily="34" charset="0"/>
              </a:defRPr>
            </a:lvl9pPr>
          </a:lstStyle>
          <a:p>
            <a:fld id="{F497B886-0808-4382-8A7A-4B1F0A0E95A6}" type="slidenum">
              <a:rPr lang="en-GB" altLang="en-US" sz="1200" smtClean="0">
                <a:solidFill>
                  <a:srgbClr val="000000"/>
                </a:solidFill>
              </a:rPr>
              <a:pPr/>
              <a:t>43</a:t>
            </a:fld>
            <a:endParaRPr lang="en-GB" altLang="en-US" sz="1200" smtClean="0">
              <a:solidFill>
                <a:srgbClr val="000000"/>
              </a:solidFill>
            </a:endParaRPr>
          </a:p>
        </p:txBody>
      </p:sp>
    </p:spTree>
    <p:extLst>
      <p:ext uri="{BB962C8B-B14F-4D97-AF65-F5344CB8AC3E}">
        <p14:creationId xmlns:p14="http://schemas.microsoft.com/office/powerpoint/2010/main" val="139900298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2400" dirty="0"/>
          </a:p>
        </p:txBody>
      </p:sp>
      <p:sp>
        <p:nvSpPr>
          <p:cNvPr id="4" name="Slide Number Placeholder 3"/>
          <p:cNvSpPr>
            <a:spLocks noGrp="1"/>
          </p:cNvSpPr>
          <p:nvPr>
            <p:ph type="sldNum" sz="quarter" idx="10"/>
          </p:nvPr>
        </p:nvSpPr>
        <p:spPr/>
        <p:txBody>
          <a:bodyPr/>
          <a:lstStyle/>
          <a:p>
            <a:fld id="{FC004BD8-2055-2F46-B6CC-F9B92BBCDE14}" type="slidenum">
              <a:rPr lang="en-US" smtClean="0"/>
              <a:t>46</a:t>
            </a:fld>
            <a:endParaRPr lang="en-US"/>
          </a:p>
        </p:txBody>
      </p:sp>
    </p:spTree>
    <p:extLst>
      <p:ext uri="{BB962C8B-B14F-4D97-AF65-F5344CB8AC3E}">
        <p14:creationId xmlns:p14="http://schemas.microsoft.com/office/powerpoint/2010/main" val="118285331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Prolactine</a:t>
            </a:r>
            <a:r>
              <a:rPr lang="en-US" dirty="0" smtClean="0"/>
              <a:t> </a:t>
            </a:r>
            <a:r>
              <a:rPr lang="en-US" dirty="0" err="1" smtClean="0"/>
              <a:t>Hornone</a:t>
            </a:r>
            <a:r>
              <a:rPr lang="en-US" dirty="0" smtClean="0"/>
              <a:t> receptor</a:t>
            </a:r>
          </a:p>
          <a:p>
            <a:endParaRPr lang="en-US" dirty="0" smtClean="0"/>
          </a:p>
          <a:p>
            <a:endParaRPr lang="en-US" dirty="0" smtClean="0"/>
          </a:p>
          <a:p>
            <a:r>
              <a:rPr lang="en-US" sz="1200" b="1" kern="1200" dirty="0" smtClean="0">
                <a:solidFill>
                  <a:schemeClr val="tx1"/>
                </a:solidFill>
                <a:effectLst/>
                <a:latin typeface="+mn-lt"/>
                <a:ea typeface="+mn-ea"/>
                <a:cs typeface="+mn-cs"/>
              </a:rPr>
              <a:t>Heat tolerance </a:t>
            </a:r>
            <a:r>
              <a:rPr lang="en-US" sz="1200" kern="1200" dirty="0" smtClean="0">
                <a:solidFill>
                  <a:schemeClr val="tx1"/>
                </a:solidFill>
                <a:effectLst/>
                <a:latin typeface="+mn-lt"/>
                <a:ea typeface="+mn-ea"/>
                <a:cs typeface="+mn-cs"/>
              </a:rPr>
              <a:t>is a physiological trait dependent on the complex interactions between many factors, including properties of the skin and hair, sweating and respiration capacity, and metabolic heat production, amongst others.  Heat stressed animals have lower performance, largely because of both direct and indirect effects of heat stress on reducing feed intake, but also the direct effect of heat (</a:t>
            </a:r>
            <a:r>
              <a:rPr lang="en-US" sz="1200" kern="1200" dirty="0" err="1" smtClean="0">
                <a:solidFill>
                  <a:schemeClr val="tx1"/>
                </a:solidFill>
                <a:effectLst/>
                <a:latin typeface="+mn-lt"/>
                <a:ea typeface="+mn-ea"/>
                <a:cs typeface="+mn-cs"/>
              </a:rPr>
              <a:t>Renaudeau</a:t>
            </a:r>
            <a:r>
              <a:rPr lang="en-US" sz="1200" kern="1200" dirty="0" smtClean="0">
                <a:solidFill>
                  <a:schemeClr val="tx1"/>
                </a:solidFill>
                <a:effectLst/>
                <a:latin typeface="+mn-lt"/>
                <a:ea typeface="+mn-ea"/>
                <a:cs typeface="+mn-cs"/>
              </a:rPr>
              <a:t> et al., 2012). The farther an animal moves away from its preferred body temperatures the more detrimental temperature becomes to productive processes (</a:t>
            </a:r>
            <a:r>
              <a:rPr lang="en-US" sz="1200" kern="1200" dirty="0" err="1" smtClean="0">
                <a:solidFill>
                  <a:schemeClr val="tx1"/>
                </a:solidFill>
                <a:effectLst/>
                <a:latin typeface="+mn-lt"/>
                <a:ea typeface="+mn-ea"/>
                <a:cs typeface="+mn-cs"/>
              </a:rPr>
              <a:t>Kadzere</a:t>
            </a:r>
            <a:r>
              <a:rPr lang="en-US" sz="1200" kern="1200" dirty="0" smtClean="0">
                <a:solidFill>
                  <a:schemeClr val="tx1"/>
                </a:solidFill>
                <a:effectLst/>
                <a:latin typeface="+mn-lt"/>
                <a:ea typeface="+mn-ea"/>
                <a:cs typeface="+mn-cs"/>
              </a:rPr>
              <a:t> et al., 2002). </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This is of concern as it has the ability to tolerate high heat declines with increasing metabolic heat production related to increased productivity, such as high milk yield in dairy cattle, and growth rates and leanness in pigs and poultry (</a:t>
            </a:r>
            <a:r>
              <a:rPr lang="en-US" sz="1200" kern="1200" dirty="0" err="1" smtClean="0">
                <a:solidFill>
                  <a:schemeClr val="tx1"/>
                </a:solidFill>
                <a:effectLst/>
                <a:latin typeface="+mn-lt"/>
                <a:ea typeface="+mn-ea"/>
                <a:cs typeface="+mn-cs"/>
              </a:rPr>
              <a:t>Zumbach</a:t>
            </a:r>
            <a:r>
              <a:rPr lang="en-US" sz="1200" kern="1200" dirty="0" smtClean="0">
                <a:solidFill>
                  <a:schemeClr val="tx1"/>
                </a:solidFill>
                <a:effectLst/>
                <a:latin typeface="+mn-lt"/>
                <a:ea typeface="+mn-ea"/>
                <a:cs typeface="+mn-cs"/>
              </a:rPr>
              <a:t> et al., 2008; </a:t>
            </a:r>
            <a:r>
              <a:rPr lang="en-US" sz="1200" kern="1200" dirty="0" err="1" smtClean="0">
                <a:solidFill>
                  <a:schemeClr val="tx1"/>
                </a:solidFill>
                <a:effectLst/>
                <a:latin typeface="+mn-lt"/>
                <a:ea typeface="+mn-ea"/>
                <a:cs typeface="+mn-cs"/>
              </a:rPr>
              <a:t>Dikmen</a:t>
            </a:r>
            <a:r>
              <a:rPr lang="en-US" sz="1200" kern="1200" dirty="0" smtClean="0">
                <a:solidFill>
                  <a:schemeClr val="tx1"/>
                </a:solidFill>
                <a:effectLst/>
                <a:latin typeface="+mn-lt"/>
                <a:ea typeface="+mn-ea"/>
                <a:cs typeface="+mn-cs"/>
              </a:rPr>
              <a:t> and Hansen, 2009; </a:t>
            </a:r>
            <a:r>
              <a:rPr lang="en-US" sz="1200" kern="1200" dirty="0" err="1" smtClean="0">
                <a:solidFill>
                  <a:schemeClr val="tx1"/>
                </a:solidFill>
                <a:effectLst/>
                <a:latin typeface="+mn-lt"/>
                <a:ea typeface="+mn-ea"/>
                <a:cs typeface="+mn-cs"/>
              </a:rPr>
              <a:t>Gauly</a:t>
            </a:r>
            <a:r>
              <a:rPr lang="en-US" sz="1200" kern="1200" dirty="0" smtClean="0">
                <a:solidFill>
                  <a:schemeClr val="tx1"/>
                </a:solidFill>
                <a:effectLst/>
                <a:latin typeface="+mn-lt"/>
                <a:ea typeface="+mn-ea"/>
                <a:cs typeface="+mn-cs"/>
              </a:rPr>
              <a:t> et al., 2013). </a:t>
            </a:r>
          </a:p>
          <a:p>
            <a:endParaRPr lang="en-US" sz="1200" kern="1200" dirty="0" smtClean="0">
              <a:solidFill>
                <a:schemeClr val="tx1"/>
              </a:solidFill>
              <a:effectLst/>
              <a:latin typeface="+mn-lt"/>
              <a:ea typeface="+mn-ea"/>
              <a:cs typeface="+mn-cs"/>
            </a:endParaRPr>
          </a:p>
          <a:p>
            <a:endParaRPr lang="en-US"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Heat tolerance quantitative trait loci (QTL) regions have been mapped in cattle (Hu et al. 2013). Moreover, heat tolerance mechanisms have been recently documented at genome sequence level in tropical cattle (Littlejohn et al. 2014, Kim et al. 2017). In particular, Kim et al. (2017) comparing of indigenous African cattle with commercial breeds, developed in temperate areas. identified remarkable long-range haplotypes shared across tropical African cattle within one of the heat tolerance QTLs and in one of the cattle heat shock proteins (heat shock proteins are notable for promoting cell protection against heat damage and preventing protein denaturation). Interestingly, the degree of haplotype sharing at these two regions was noted to be more extensive in </a:t>
            </a:r>
            <a:r>
              <a:rPr lang="en-US" sz="1200" i="1" kern="1200" dirty="0" smtClean="0">
                <a:solidFill>
                  <a:schemeClr val="tx1"/>
                </a:solidFill>
                <a:effectLst/>
                <a:latin typeface="+mn-lt"/>
                <a:ea typeface="+mn-ea"/>
                <a:cs typeface="+mn-cs"/>
              </a:rPr>
              <a:t>B. </a:t>
            </a:r>
            <a:r>
              <a:rPr lang="en-US" sz="1200" i="1" kern="1200" dirty="0" err="1" smtClean="0">
                <a:solidFill>
                  <a:schemeClr val="tx1"/>
                </a:solidFill>
                <a:effectLst/>
                <a:latin typeface="+mn-lt"/>
                <a:ea typeface="+mn-ea"/>
                <a:cs typeface="+mn-cs"/>
              </a:rPr>
              <a:t>indicus</a:t>
            </a:r>
            <a:r>
              <a:rPr lang="en-US" sz="1200" kern="1200" dirty="0" smtClean="0">
                <a:solidFill>
                  <a:schemeClr val="tx1"/>
                </a:solidFill>
                <a:effectLst/>
                <a:latin typeface="+mn-lt"/>
                <a:ea typeface="+mn-ea"/>
                <a:cs typeface="+mn-cs"/>
              </a:rPr>
              <a:t> African cattle than in the </a:t>
            </a:r>
            <a:r>
              <a:rPr lang="en-US" sz="1200" kern="1200" dirty="0" err="1" smtClean="0">
                <a:solidFill>
                  <a:schemeClr val="tx1"/>
                </a:solidFill>
                <a:effectLst/>
                <a:latin typeface="+mn-lt"/>
                <a:ea typeface="+mn-ea"/>
                <a:cs typeface="+mn-cs"/>
              </a:rPr>
              <a:t>N’Dama</a:t>
            </a:r>
            <a:r>
              <a:rPr lang="en-US" sz="1200" i="1" kern="1200" dirty="0" smtClean="0">
                <a:solidFill>
                  <a:schemeClr val="tx1"/>
                </a:solidFill>
                <a:effectLst/>
                <a:latin typeface="+mn-lt"/>
                <a:ea typeface="+mn-ea"/>
                <a:cs typeface="+mn-cs"/>
              </a:rPr>
              <a:t> (an indigenous West African taurine adapted to the humid and sub-humid tropical agro-ecologies) suggesting possibly distinct mechanisms of heat tolerance in the dry and humid hot areas. </a:t>
            </a:r>
            <a:r>
              <a:rPr lang="en-US" sz="1200" kern="1200" dirty="0" smtClean="0">
                <a:solidFill>
                  <a:schemeClr val="tx1"/>
                </a:solidFill>
                <a:effectLst/>
                <a:latin typeface="+mn-lt"/>
                <a:ea typeface="+mn-ea"/>
                <a:cs typeface="+mn-cs"/>
              </a:rPr>
              <a:t>Also, the same study identified a signature of selection in a chromosomal region including a gene SOD1 know to bind to heat shock protein, pathways involved in regulating skin blood flow as well as at the prolactin releasing hormone gene region that stimulates prolactin release and regulates the expression of prolactin. It suggests that as in the </a:t>
            </a:r>
            <a:r>
              <a:rPr lang="en-US" sz="1200" kern="1200" dirty="0" err="1" smtClean="0">
                <a:solidFill>
                  <a:schemeClr val="tx1"/>
                </a:solidFill>
                <a:effectLst/>
                <a:latin typeface="+mn-lt"/>
                <a:ea typeface="+mn-ea"/>
                <a:cs typeface="+mn-cs"/>
              </a:rPr>
              <a:t>Senopol</a:t>
            </a:r>
            <a:r>
              <a:rPr lang="en-US" sz="1200" kern="1200" dirty="0" smtClean="0">
                <a:solidFill>
                  <a:schemeClr val="tx1"/>
                </a:solidFill>
                <a:effectLst/>
                <a:latin typeface="+mn-lt"/>
                <a:ea typeface="+mn-ea"/>
                <a:cs typeface="+mn-cs"/>
              </a:rPr>
              <a:t> the prolactin signaling pathway is playing a major role in thermoregulation.</a:t>
            </a:r>
            <a:endParaRPr lang="en-GB" sz="1200" kern="1200" dirty="0" smtClean="0">
              <a:solidFill>
                <a:schemeClr val="tx1"/>
              </a:solidFill>
              <a:effectLst/>
              <a:latin typeface="+mn-lt"/>
              <a:ea typeface="+mn-ea"/>
              <a:cs typeface="+mn-cs"/>
            </a:endParaRPr>
          </a:p>
          <a:p>
            <a:endParaRPr lang="en-US" sz="1200" kern="1200" dirty="0" smtClean="0">
              <a:solidFill>
                <a:schemeClr val="tx1"/>
              </a:solidFill>
              <a:effectLst/>
              <a:latin typeface="+mn-lt"/>
              <a:ea typeface="+mn-ea"/>
              <a:cs typeface="+mn-cs"/>
            </a:endParaRPr>
          </a:p>
          <a:p>
            <a:endParaRPr lang="en-US" sz="1200" kern="1200" dirty="0" smtClean="0">
              <a:solidFill>
                <a:schemeClr val="tx1"/>
              </a:solidFill>
              <a:effectLst/>
              <a:latin typeface="+mn-lt"/>
              <a:ea typeface="+mn-ea"/>
              <a:cs typeface="+mn-cs"/>
            </a:endParaRPr>
          </a:p>
          <a:p>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FC004BD8-2055-2F46-B6CC-F9B92BBCDE14}" type="slidenum">
              <a:rPr lang="en-US" smtClean="0"/>
              <a:t>49</a:t>
            </a:fld>
            <a:endParaRPr lang="en-US"/>
          </a:p>
        </p:txBody>
      </p:sp>
    </p:spTree>
    <p:extLst>
      <p:ext uri="{BB962C8B-B14F-4D97-AF65-F5344CB8AC3E}">
        <p14:creationId xmlns:p14="http://schemas.microsoft.com/office/powerpoint/2010/main" val="131931442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Figure 3 | ‘Slick’ coat type. Photographs contrasting slick and </a:t>
            </a:r>
            <a:r>
              <a:rPr lang="en-US" sz="1200" kern="1200" dirty="0" err="1" smtClean="0">
                <a:solidFill>
                  <a:schemeClr val="tx1"/>
                </a:solidFill>
                <a:effectLst/>
                <a:latin typeface="+mn-lt"/>
                <a:ea typeface="+mn-ea"/>
                <a:cs typeface="+mn-cs"/>
              </a:rPr>
              <a:t>nonslick</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Senepol</a:t>
            </a:r>
            <a:r>
              <a:rPr lang="en-US" sz="1200" kern="1200" dirty="0" smtClean="0">
                <a:solidFill>
                  <a:schemeClr val="tx1"/>
                </a:solidFill>
                <a:effectLst/>
                <a:latin typeface="+mn-lt"/>
                <a:ea typeface="+mn-ea"/>
                <a:cs typeface="+mn-cs"/>
              </a:rPr>
              <a:t> crossbreeds. The animal pictured on the left (a) carries the PRLR p.Leu462* mutation and is a three-way cross of </a:t>
            </a:r>
            <a:r>
              <a:rPr lang="en-US" sz="1200" kern="1200" dirty="0" err="1" smtClean="0">
                <a:solidFill>
                  <a:schemeClr val="tx1"/>
                </a:solidFill>
                <a:effectLst/>
                <a:latin typeface="+mn-lt"/>
                <a:ea typeface="+mn-ea"/>
                <a:cs typeface="+mn-cs"/>
              </a:rPr>
              <a:t>Tuli</a:t>
            </a:r>
            <a:r>
              <a:rPr lang="en-US" sz="1200" kern="1200" dirty="0" smtClean="0">
                <a:solidFill>
                  <a:schemeClr val="tx1"/>
                </a:solidFill>
                <a:effectLst/>
                <a:latin typeface="+mn-lt"/>
                <a:ea typeface="+mn-ea"/>
                <a:cs typeface="+mn-cs"/>
              </a:rPr>
              <a:t> (0.5), </a:t>
            </a:r>
            <a:r>
              <a:rPr lang="en-US" sz="1200" kern="1200" dirty="0" err="1" smtClean="0">
                <a:solidFill>
                  <a:schemeClr val="tx1"/>
                </a:solidFill>
                <a:effectLst/>
                <a:latin typeface="+mn-lt"/>
                <a:ea typeface="+mn-ea"/>
                <a:cs typeface="+mn-cs"/>
              </a:rPr>
              <a:t>Senepol</a:t>
            </a:r>
            <a:r>
              <a:rPr lang="en-US" sz="1200" kern="1200" dirty="0" smtClean="0">
                <a:solidFill>
                  <a:schemeClr val="tx1"/>
                </a:solidFill>
                <a:effectLst/>
                <a:latin typeface="+mn-lt"/>
                <a:ea typeface="+mn-ea"/>
                <a:cs typeface="+mn-cs"/>
              </a:rPr>
              <a:t> (0.25) and Red Angus (0.25); the animal on the right (b) is wild-type and contains </a:t>
            </a:r>
            <a:r>
              <a:rPr lang="en-US" sz="1200" kern="1200" dirty="0" err="1" smtClean="0">
                <a:solidFill>
                  <a:schemeClr val="tx1"/>
                </a:solidFill>
                <a:effectLst/>
                <a:latin typeface="+mn-lt"/>
                <a:ea typeface="+mn-ea"/>
                <a:cs typeface="+mn-cs"/>
              </a:rPr>
              <a:t>Senepol</a:t>
            </a:r>
            <a:r>
              <a:rPr lang="en-US" sz="1200" kern="1200" dirty="0" smtClean="0">
                <a:solidFill>
                  <a:schemeClr val="tx1"/>
                </a:solidFill>
                <a:effectLst/>
                <a:latin typeface="+mn-lt"/>
                <a:ea typeface="+mn-ea"/>
                <a:cs typeface="+mn-cs"/>
              </a:rPr>
              <a:t> (0.375), Red Angus (0.25), </a:t>
            </a:r>
            <a:r>
              <a:rPr lang="en-US" sz="1200" kern="1200" dirty="0" err="1" smtClean="0">
                <a:solidFill>
                  <a:schemeClr val="tx1"/>
                </a:solidFill>
                <a:effectLst/>
                <a:latin typeface="+mn-lt"/>
                <a:ea typeface="+mn-ea"/>
                <a:cs typeface="+mn-cs"/>
              </a:rPr>
              <a:t>Beefmaster</a:t>
            </a:r>
            <a:r>
              <a:rPr lang="en-US" sz="1200" kern="1200" dirty="0" smtClean="0">
                <a:solidFill>
                  <a:schemeClr val="tx1"/>
                </a:solidFill>
                <a:effectLst/>
                <a:latin typeface="+mn-lt"/>
                <a:ea typeface="+mn-ea"/>
                <a:cs typeface="+mn-cs"/>
              </a:rPr>
              <a:t> (0.1875) and Simmental (0.1875) ancestry. Pictured animals are representative of the crossbreeds used for genetic analysis of the slick locus, representing coat scores of 1 and 4, respectively. </a:t>
            </a:r>
            <a:endParaRPr lang="en-US" dirty="0" smtClean="0"/>
          </a:p>
          <a:p>
            <a:endParaRPr lang="en-US" dirty="0"/>
          </a:p>
        </p:txBody>
      </p:sp>
      <p:sp>
        <p:nvSpPr>
          <p:cNvPr id="4" name="Slide Number Placeholder 3"/>
          <p:cNvSpPr>
            <a:spLocks noGrp="1"/>
          </p:cNvSpPr>
          <p:nvPr>
            <p:ph type="sldNum" sz="quarter" idx="10"/>
          </p:nvPr>
        </p:nvSpPr>
        <p:spPr/>
        <p:txBody>
          <a:bodyPr/>
          <a:lstStyle/>
          <a:p>
            <a:fld id="{FC004BD8-2055-2F46-B6CC-F9B92BBCDE14}" type="slidenum">
              <a:rPr lang="en-US" smtClean="0"/>
              <a:t>50</a:t>
            </a:fld>
            <a:endParaRPr lang="en-US"/>
          </a:p>
        </p:txBody>
      </p:sp>
    </p:spTree>
    <p:extLst>
      <p:ext uri="{BB962C8B-B14F-4D97-AF65-F5344CB8AC3E}">
        <p14:creationId xmlns:p14="http://schemas.microsoft.com/office/powerpoint/2010/main" val="127334777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85AE4D0-9763-5046-8F9E-EEBAD10BCC02}" type="slidenum">
              <a:rPr lang="en-US" smtClean="0"/>
              <a:t>53</a:t>
            </a:fld>
            <a:endParaRPr lang="en-US"/>
          </a:p>
        </p:txBody>
      </p:sp>
    </p:spTree>
    <p:extLst>
      <p:ext uri="{BB962C8B-B14F-4D97-AF65-F5344CB8AC3E}">
        <p14:creationId xmlns:p14="http://schemas.microsoft.com/office/powerpoint/2010/main" val="2988315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bwMode="auto">
          <a:noFill/>
          <a:ln>
            <a:miter lim="800000"/>
            <a:headEnd/>
            <a:tailEnd/>
          </a:ln>
        </p:spPr>
        <p:txBody>
          <a:bodyPr/>
          <a:lstStyle/>
          <a:p>
            <a:fld id="{6877BE83-4632-49C0-8EBF-D5A289C3DA71}" type="slidenum">
              <a:rPr lang="en-US"/>
              <a:pPr/>
              <a:t>54</a:t>
            </a:fld>
            <a:endParaRPr lang="en-US"/>
          </a:p>
        </p:txBody>
      </p:sp>
      <p:sp>
        <p:nvSpPr>
          <p:cNvPr id="6246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2468" name="Rectangle 3"/>
          <p:cNvSpPr>
            <a:spLocks noGrp="1" noChangeArrowheads="1"/>
          </p:cNvSpPr>
          <p:nvPr>
            <p:ph type="body" idx="1"/>
          </p:nvPr>
        </p:nvSpPr>
        <p:spPr bwMode="auto">
          <a:xfrm>
            <a:off x="914401" y="4343401"/>
            <a:ext cx="5029200" cy="4114800"/>
          </a:xfrm>
          <a:noFill/>
        </p:spPr>
        <p:txBody>
          <a:bodyPr/>
          <a:lstStyle/>
          <a:p>
            <a:pPr eaLnBrk="1" hangingPunct="1"/>
            <a:endParaRPr lang="en-GB" dirty="0" smtClean="0">
              <a:latin typeface="Arial" pitchFamily="34" charset="0"/>
            </a:endParaRPr>
          </a:p>
        </p:txBody>
      </p:sp>
    </p:spTree>
    <p:extLst>
      <p:ext uri="{BB962C8B-B14F-4D97-AF65-F5344CB8AC3E}">
        <p14:creationId xmlns:p14="http://schemas.microsoft.com/office/powerpoint/2010/main" val="17545882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And the</a:t>
            </a:r>
            <a:r>
              <a:rPr lang="en-US" baseline="0" dirty="0" smtClean="0"/>
              <a:t> milk yield in different “”breeds”’ of cattle in Senegal</a:t>
            </a:r>
            <a:endParaRPr lang="en-US" dirty="0"/>
          </a:p>
        </p:txBody>
      </p:sp>
      <p:sp>
        <p:nvSpPr>
          <p:cNvPr id="4" name="Slide Number Placeholder 3"/>
          <p:cNvSpPr>
            <a:spLocks noGrp="1"/>
          </p:cNvSpPr>
          <p:nvPr>
            <p:ph type="sldNum" sz="quarter" idx="10"/>
          </p:nvPr>
        </p:nvSpPr>
        <p:spPr/>
        <p:txBody>
          <a:bodyPr/>
          <a:lstStyle/>
          <a:p>
            <a:fld id="{ACF442D1-F559-47F3-93B8-9A93E23BA38B}" type="slidenum">
              <a:rPr lang="en-GB" smtClean="0"/>
              <a:t>55</a:t>
            </a:fld>
            <a:endParaRPr lang="en-GB"/>
          </a:p>
        </p:txBody>
      </p:sp>
    </p:spTree>
    <p:extLst>
      <p:ext uri="{BB962C8B-B14F-4D97-AF65-F5344CB8AC3E}">
        <p14:creationId xmlns:p14="http://schemas.microsoft.com/office/powerpoint/2010/main" val="18945888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85AE4D0-9763-5046-8F9E-EEBAD10BCC02}" type="slidenum">
              <a:rPr lang="en-US" smtClean="0"/>
              <a:t>5</a:t>
            </a:fld>
            <a:endParaRPr lang="en-US"/>
          </a:p>
        </p:txBody>
      </p:sp>
    </p:spTree>
    <p:extLst>
      <p:ext uri="{BB962C8B-B14F-4D97-AF65-F5344CB8AC3E}">
        <p14:creationId xmlns:p14="http://schemas.microsoft.com/office/powerpoint/2010/main" val="167954744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Slide Image Placeholder 1"/>
          <p:cNvSpPr>
            <a:spLocks noGrp="1" noRot="1" noChangeAspect="1" noTextEdit="1"/>
          </p:cNvSpPr>
          <p:nvPr>
            <p:ph type="sldImg"/>
          </p:nvPr>
        </p:nvSpPr>
        <p:spPr bwMode="auto">
          <a:noFill/>
          <a:ln>
            <a:solidFill>
              <a:srgbClr val="000000"/>
            </a:solidFill>
            <a:miter lim="800000"/>
            <a:headEnd/>
            <a:tailEnd/>
          </a:ln>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Lst>
        </p:spPr>
      </p:sp>
      <p:sp>
        <p:nvSpPr>
          <p:cNvPr id="53250"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en-US" sz="1200" kern="1200" dirty="0" smtClean="0">
                <a:solidFill>
                  <a:schemeClr val="tx1"/>
                </a:solidFill>
                <a:effectLst/>
                <a:latin typeface="+mn-lt"/>
                <a:ea typeface="+mn-ea"/>
                <a:cs typeface="+mn-cs"/>
              </a:rPr>
              <a:t>Senegal dairy genetics project –</a:t>
            </a:r>
            <a:endParaRPr lang="en-GB"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Overall objective: identification and promotion of most appropriate breed or cross-breed type of dual-purpose cattle in Senegal. An important sub-objective of this is </a:t>
            </a:r>
            <a:r>
              <a:rPr lang="en-US" sz="1200" kern="1200" dirty="0" err="1" smtClean="0">
                <a:solidFill>
                  <a:schemeClr val="tx1"/>
                </a:solidFill>
                <a:effectLst/>
                <a:latin typeface="+mn-lt"/>
                <a:ea typeface="+mn-ea"/>
                <a:cs typeface="+mn-cs"/>
              </a:rPr>
              <a:t>cost:benefit</a:t>
            </a:r>
            <a:r>
              <a:rPr lang="en-US" sz="1200" kern="1200" dirty="0" smtClean="0">
                <a:solidFill>
                  <a:schemeClr val="tx1"/>
                </a:solidFill>
                <a:effectLst/>
                <a:latin typeface="+mn-lt"/>
                <a:ea typeface="+mn-ea"/>
                <a:cs typeface="+mn-cs"/>
              </a:rPr>
              <a:t> to the livestock keepers of keeping the different breed-types.</a:t>
            </a:r>
            <a:endParaRPr lang="en-GB"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Above results are on milk yield for different breed-groups. The breed-groups are: AA = Zebu </a:t>
            </a:r>
            <a:r>
              <a:rPr lang="en-US" sz="1200" kern="1200" dirty="0" err="1" smtClean="0">
                <a:solidFill>
                  <a:schemeClr val="tx1"/>
                </a:solidFill>
                <a:effectLst/>
                <a:latin typeface="+mn-lt"/>
                <a:ea typeface="+mn-ea"/>
                <a:cs typeface="+mn-cs"/>
              </a:rPr>
              <a:t>Gobra</a:t>
            </a:r>
            <a:r>
              <a:rPr lang="en-US" sz="1200" kern="1200" dirty="0" smtClean="0">
                <a:solidFill>
                  <a:schemeClr val="tx1"/>
                </a:solidFill>
                <a:effectLst/>
                <a:latin typeface="+mn-lt"/>
                <a:ea typeface="+mn-ea"/>
                <a:cs typeface="+mn-cs"/>
              </a:rPr>
              <a:t>, BC = Zebu </a:t>
            </a:r>
            <a:r>
              <a:rPr lang="en-US" sz="1200" kern="1200" dirty="0" err="1" smtClean="0">
                <a:solidFill>
                  <a:schemeClr val="tx1"/>
                </a:solidFill>
                <a:effectLst/>
                <a:latin typeface="+mn-lt"/>
                <a:ea typeface="+mn-ea"/>
                <a:cs typeface="+mn-cs"/>
              </a:rPr>
              <a:t>Gobra</a:t>
            </a:r>
            <a:r>
              <a:rPr lang="en-US" sz="1200" kern="1200" dirty="0" smtClean="0">
                <a:solidFill>
                  <a:schemeClr val="tx1"/>
                </a:solidFill>
                <a:effectLst/>
                <a:latin typeface="+mn-lt"/>
                <a:ea typeface="+mn-ea"/>
                <a:cs typeface="+mn-cs"/>
              </a:rPr>
              <a:t> x </a:t>
            </a:r>
            <a:r>
              <a:rPr lang="en-US" sz="1200" kern="1200" dirty="0" err="1" smtClean="0">
                <a:solidFill>
                  <a:schemeClr val="tx1"/>
                </a:solidFill>
                <a:effectLst/>
                <a:latin typeface="+mn-lt"/>
                <a:ea typeface="+mn-ea"/>
                <a:cs typeface="+mn-cs"/>
              </a:rPr>
              <a:t>Guzerat</a:t>
            </a:r>
            <a:r>
              <a:rPr lang="en-US" sz="1200" kern="1200" dirty="0" smtClean="0">
                <a:solidFill>
                  <a:schemeClr val="tx1"/>
                </a:solidFill>
                <a:effectLst/>
                <a:latin typeface="+mn-lt"/>
                <a:ea typeface="+mn-ea"/>
                <a:cs typeface="+mn-cs"/>
              </a:rPr>
              <a:t> crosses, DH = Zebu </a:t>
            </a:r>
            <a:r>
              <a:rPr lang="en-US" sz="1200" kern="1200" dirty="0" err="1" smtClean="0">
                <a:solidFill>
                  <a:schemeClr val="tx1"/>
                </a:solidFill>
                <a:effectLst/>
                <a:latin typeface="+mn-lt"/>
                <a:ea typeface="+mn-ea"/>
                <a:cs typeface="+mn-cs"/>
              </a:rPr>
              <a:t>Goba</a:t>
            </a:r>
            <a:r>
              <a:rPr lang="en-US" sz="1200" kern="1200" dirty="0" smtClean="0">
                <a:solidFill>
                  <a:schemeClr val="tx1"/>
                </a:solidFill>
                <a:effectLst/>
                <a:latin typeface="+mn-lt"/>
                <a:ea typeface="+mn-ea"/>
                <a:cs typeface="+mn-cs"/>
              </a:rPr>
              <a:t> x </a:t>
            </a:r>
            <a:r>
              <a:rPr lang="en-US" sz="1200" kern="1200" dirty="0" err="1" smtClean="0">
                <a:solidFill>
                  <a:schemeClr val="tx1"/>
                </a:solidFill>
                <a:effectLst/>
                <a:latin typeface="+mn-lt"/>
                <a:ea typeface="+mn-ea"/>
                <a:cs typeface="+mn-cs"/>
              </a:rPr>
              <a:t>Bos</a:t>
            </a:r>
            <a:r>
              <a:rPr lang="en-US" sz="1200" kern="1200" dirty="0" smtClean="0">
                <a:solidFill>
                  <a:schemeClr val="tx1"/>
                </a:solidFill>
                <a:effectLst/>
                <a:latin typeface="+mn-lt"/>
                <a:ea typeface="+mn-ea"/>
                <a:cs typeface="+mn-cs"/>
              </a:rPr>
              <a:t> Taurus crosses, EF = High </a:t>
            </a:r>
            <a:r>
              <a:rPr lang="en-US" sz="1200" kern="1200" dirty="0" err="1" smtClean="0">
                <a:solidFill>
                  <a:schemeClr val="tx1"/>
                </a:solidFill>
                <a:effectLst/>
                <a:latin typeface="+mn-lt"/>
                <a:ea typeface="+mn-ea"/>
                <a:cs typeface="+mn-cs"/>
              </a:rPr>
              <a:t>Bos</a:t>
            </a:r>
            <a:r>
              <a:rPr lang="en-US" sz="1200" kern="1200" dirty="0" smtClean="0">
                <a:solidFill>
                  <a:schemeClr val="tx1"/>
                </a:solidFill>
                <a:effectLst/>
                <a:latin typeface="+mn-lt"/>
                <a:ea typeface="+mn-ea"/>
                <a:cs typeface="+mn-cs"/>
              </a:rPr>
              <a:t> Taurus (&gt;75%). </a:t>
            </a:r>
            <a:endParaRPr lang="en-US" dirty="0">
              <a:latin typeface="Calibri" charset="0"/>
            </a:endParaRPr>
          </a:p>
        </p:txBody>
      </p:sp>
      <p:sp>
        <p:nvSpPr>
          <p:cNvPr id="53251"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12B95A2C-8EE4-CE49-9525-A350F6B3D294}" type="slidenum">
              <a:rPr lang="en-GB" sz="1200">
                <a:latin typeface="Calibri" charset="0"/>
              </a:rPr>
              <a:pPr eaLnBrk="1" hangingPunct="1"/>
              <a:t>57</a:t>
            </a:fld>
            <a:endParaRPr lang="en-GB" sz="1200">
              <a:latin typeface="Calibri" charset="0"/>
            </a:endParaRPr>
          </a:p>
        </p:txBody>
      </p:sp>
    </p:spTree>
    <p:extLst>
      <p:ext uri="{BB962C8B-B14F-4D97-AF65-F5344CB8AC3E}">
        <p14:creationId xmlns:p14="http://schemas.microsoft.com/office/powerpoint/2010/main" val="148613069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Slide Image Placeholder 1"/>
          <p:cNvSpPr>
            <a:spLocks noGrp="1" noRot="1" noChangeAspect="1" noTextEdit="1"/>
          </p:cNvSpPr>
          <p:nvPr>
            <p:ph type="sldImg"/>
          </p:nvPr>
        </p:nvSpPr>
        <p:spPr bwMode="auto">
          <a:noFill/>
          <a:ln>
            <a:solidFill>
              <a:srgbClr val="000000"/>
            </a:solidFill>
            <a:miter lim="800000"/>
            <a:headEnd/>
            <a:tailEnd/>
          </a:ln>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Lst>
        </p:spPr>
      </p:sp>
      <p:sp>
        <p:nvSpPr>
          <p:cNvPr id="53250"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dirty="0">
              <a:latin typeface="Calibri" charset="0"/>
            </a:endParaRPr>
          </a:p>
        </p:txBody>
      </p:sp>
      <p:sp>
        <p:nvSpPr>
          <p:cNvPr id="53251"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12B95A2C-8EE4-CE49-9525-A350F6B3D294}" type="slidenum">
              <a:rPr lang="en-GB" sz="1200">
                <a:latin typeface="Calibri" charset="0"/>
              </a:rPr>
              <a:pPr eaLnBrk="1" hangingPunct="1"/>
              <a:t>58</a:t>
            </a:fld>
            <a:endParaRPr lang="en-GB" sz="1200">
              <a:latin typeface="Calibri" charset="0"/>
            </a:endParaRPr>
          </a:p>
        </p:txBody>
      </p:sp>
    </p:spTree>
    <p:extLst>
      <p:ext uri="{BB962C8B-B14F-4D97-AF65-F5344CB8AC3E}">
        <p14:creationId xmlns:p14="http://schemas.microsoft.com/office/powerpoint/2010/main" val="166438998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Slide Image Placeholder 1"/>
          <p:cNvSpPr>
            <a:spLocks noGrp="1" noRot="1" noChangeAspect="1" noTextEdit="1"/>
          </p:cNvSpPr>
          <p:nvPr>
            <p:ph type="sldImg"/>
          </p:nvPr>
        </p:nvSpPr>
        <p:spPr bwMode="auto">
          <a:noFill/>
          <a:ln>
            <a:solidFill>
              <a:srgbClr val="000000"/>
            </a:solidFill>
            <a:miter lim="800000"/>
            <a:headEnd/>
            <a:tailEnd/>
          </a:ln>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Lst>
        </p:spPr>
      </p:sp>
      <p:sp>
        <p:nvSpPr>
          <p:cNvPr id="53250"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dirty="0">
              <a:latin typeface="Calibri" charset="0"/>
            </a:endParaRPr>
          </a:p>
        </p:txBody>
      </p:sp>
      <p:sp>
        <p:nvSpPr>
          <p:cNvPr id="53251"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12B95A2C-8EE4-CE49-9525-A350F6B3D294}" type="slidenum">
              <a:rPr lang="en-GB" sz="1200">
                <a:latin typeface="Calibri" charset="0"/>
              </a:rPr>
              <a:pPr eaLnBrk="1" hangingPunct="1"/>
              <a:t>59</a:t>
            </a:fld>
            <a:endParaRPr lang="en-GB" sz="1200">
              <a:latin typeface="Calibri" charset="0"/>
            </a:endParaRPr>
          </a:p>
        </p:txBody>
      </p:sp>
    </p:spTree>
    <p:extLst>
      <p:ext uri="{BB962C8B-B14F-4D97-AF65-F5344CB8AC3E}">
        <p14:creationId xmlns:p14="http://schemas.microsoft.com/office/powerpoint/2010/main" val="50366574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dirty="0" smtClean="0">
                <a:solidFill>
                  <a:srgbClr val="59452A"/>
                </a:solidFill>
              </a:rPr>
              <a:t>Bizarrely effective</a:t>
            </a:r>
            <a:endParaRPr lang="en-US" b="0" dirty="0" smtClean="0"/>
          </a:p>
          <a:p>
            <a:endParaRPr lang="en-US" dirty="0"/>
          </a:p>
        </p:txBody>
      </p:sp>
      <p:sp>
        <p:nvSpPr>
          <p:cNvPr id="4" name="Slide Number Placeholder 3"/>
          <p:cNvSpPr>
            <a:spLocks noGrp="1"/>
          </p:cNvSpPr>
          <p:nvPr>
            <p:ph type="sldNum" sz="quarter" idx="10"/>
          </p:nvPr>
        </p:nvSpPr>
        <p:spPr/>
        <p:txBody>
          <a:bodyPr/>
          <a:lstStyle/>
          <a:p>
            <a:pPr>
              <a:defRPr/>
            </a:pPr>
            <a:fld id="{7DCA8AAB-0694-4B78-8FC8-3950FAED0702}" type="slidenum">
              <a:rPr lang="en-US" smtClean="0"/>
              <a:pPr>
                <a:defRPr/>
              </a:pPr>
              <a:t>62</a:t>
            </a:fld>
            <a:endParaRPr lang="en-US"/>
          </a:p>
        </p:txBody>
      </p:sp>
    </p:spTree>
    <p:extLst>
      <p:ext uri="{BB962C8B-B14F-4D97-AF65-F5344CB8AC3E}">
        <p14:creationId xmlns:p14="http://schemas.microsoft.com/office/powerpoint/2010/main" val="3125980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Slide Image Placeholder 1"/>
          <p:cNvSpPr>
            <a:spLocks noGrp="1" noRot="1" noChangeAspect="1" noTextEdit="1"/>
          </p:cNvSpPr>
          <p:nvPr>
            <p:ph type="sldImg"/>
          </p:nvPr>
        </p:nvSpPr>
        <p:spPr bwMode="auto">
          <a:noFill/>
          <a:ln>
            <a:solidFill>
              <a:srgbClr val="000000"/>
            </a:solidFill>
            <a:miter lim="800000"/>
            <a:headEnd/>
            <a:tailEnd/>
          </a:ln>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Lst>
        </p:spPr>
      </p:sp>
      <p:sp>
        <p:nvSpPr>
          <p:cNvPr id="53250"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dirty="0">
              <a:latin typeface="Calibri" charset="0"/>
            </a:endParaRPr>
          </a:p>
        </p:txBody>
      </p:sp>
      <p:sp>
        <p:nvSpPr>
          <p:cNvPr id="53251"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12B95A2C-8EE4-CE49-9525-A350F6B3D294}" type="slidenum">
              <a:rPr lang="en-GB" sz="1200">
                <a:latin typeface="Calibri" charset="0"/>
              </a:rPr>
              <a:pPr eaLnBrk="1" hangingPunct="1"/>
              <a:t>63</a:t>
            </a:fld>
            <a:endParaRPr lang="en-GB" sz="1200">
              <a:latin typeface="Calibri" charset="0"/>
            </a:endParaRPr>
          </a:p>
        </p:txBody>
      </p:sp>
    </p:spTree>
    <p:extLst>
      <p:ext uri="{BB962C8B-B14F-4D97-AF65-F5344CB8AC3E}">
        <p14:creationId xmlns:p14="http://schemas.microsoft.com/office/powerpoint/2010/main" val="187466008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C6EAC7D-5A89-47C2-8ABA-56C9C2DEF7A4}" type="slidenum">
              <a:rPr lang="en-US" smtClean="0"/>
              <a:pPr/>
              <a:t>65</a:t>
            </a:fld>
            <a:endParaRPr lang="en-US"/>
          </a:p>
        </p:txBody>
      </p:sp>
    </p:spTree>
    <p:extLst>
      <p:ext uri="{BB962C8B-B14F-4D97-AF65-F5344CB8AC3E}">
        <p14:creationId xmlns:p14="http://schemas.microsoft.com/office/powerpoint/2010/main" val="73625493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landmark </a:t>
            </a:r>
            <a:r>
              <a:rPr lang="en-US" dirty="0" err="1" smtClean="0"/>
              <a:t>pulication</a:t>
            </a:r>
            <a:r>
              <a:rPr lang="en-US" dirty="0" smtClean="0"/>
              <a:t> is shaping</a:t>
            </a:r>
            <a:r>
              <a:rPr lang="en-US" baseline="0" dirty="0" smtClean="0"/>
              <a:t> largely ICARDA program</a:t>
            </a:r>
            <a:endParaRPr lang="en-US" dirty="0"/>
          </a:p>
        </p:txBody>
      </p:sp>
      <p:sp>
        <p:nvSpPr>
          <p:cNvPr id="4" name="Slide Number Placeholder 3"/>
          <p:cNvSpPr>
            <a:spLocks noGrp="1"/>
          </p:cNvSpPr>
          <p:nvPr>
            <p:ph type="sldNum" sz="quarter" idx="10"/>
          </p:nvPr>
        </p:nvSpPr>
        <p:spPr/>
        <p:txBody>
          <a:bodyPr/>
          <a:lstStyle/>
          <a:p>
            <a:fld id="{885AE4D0-9763-5046-8F9E-EEBAD10BCC02}" type="slidenum">
              <a:rPr lang="en-US" smtClean="0"/>
              <a:t>67</a:t>
            </a:fld>
            <a:endParaRPr lang="en-US"/>
          </a:p>
        </p:txBody>
      </p:sp>
    </p:spTree>
    <p:extLst>
      <p:ext uri="{BB962C8B-B14F-4D97-AF65-F5344CB8AC3E}">
        <p14:creationId xmlns:p14="http://schemas.microsoft.com/office/powerpoint/2010/main" val="18200700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85AE4D0-9763-5046-8F9E-EEBAD10BCC02}" type="slidenum">
              <a:rPr lang="en-US" smtClean="0"/>
              <a:t>70</a:t>
            </a:fld>
            <a:endParaRPr lang="en-US"/>
          </a:p>
        </p:txBody>
      </p:sp>
    </p:spTree>
    <p:extLst>
      <p:ext uri="{BB962C8B-B14F-4D97-AF65-F5344CB8AC3E}">
        <p14:creationId xmlns:p14="http://schemas.microsoft.com/office/powerpoint/2010/main" val="23953522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85AE4D0-9763-5046-8F9E-EEBAD10BCC02}" type="slidenum">
              <a:rPr lang="en-US" smtClean="0"/>
              <a:t>73</a:t>
            </a:fld>
            <a:endParaRPr lang="en-US"/>
          </a:p>
        </p:txBody>
      </p:sp>
    </p:spTree>
    <p:extLst>
      <p:ext uri="{BB962C8B-B14F-4D97-AF65-F5344CB8AC3E}">
        <p14:creationId xmlns:p14="http://schemas.microsoft.com/office/powerpoint/2010/main" val="152892799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85AE4D0-9763-5046-8F9E-EEBAD10BCC02}" type="slidenum">
              <a:rPr lang="en-US" smtClean="0"/>
              <a:t>77</a:t>
            </a:fld>
            <a:endParaRPr lang="en-US"/>
          </a:p>
        </p:txBody>
      </p:sp>
    </p:spTree>
    <p:extLst>
      <p:ext uri="{BB962C8B-B14F-4D97-AF65-F5344CB8AC3E}">
        <p14:creationId xmlns:p14="http://schemas.microsoft.com/office/powerpoint/2010/main" val="9916089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Yua</a:t>
            </a:r>
            <a:endParaRPr lang="en-US" dirty="0" smtClean="0"/>
          </a:p>
          <a:p>
            <a:r>
              <a:rPr lang="en-US" dirty="0" err="1" smtClean="0"/>
              <a:t>Xanglie</a:t>
            </a:r>
            <a:endParaRPr lang="en-US" dirty="0"/>
          </a:p>
        </p:txBody>
      </p:sp>
      <p:sp>
        <p:nvSpPr>
          <p:cNvPr id="4" name="Slide Number Placeholder 3"/>
          <p:cNvSpPr>
            <a:spLocks noGrp="1"/>
          </p:cNvSpPr>
          <p:nvPr>
            <p:ph type="sldNum" sz="quarter" idx="10"/>
          </p:nvPr>
        </p:nvSpPr>
        <p:spPr/>
        <p:txBody>
          <a:bodyPr/>
          <a:lstStyle/>
          <a:p>
            <a:fld id="{87268802-83B4-6846-AD4F-2E0A91AAC1C8}" type="slidenum">
              <a:rPr lang="en-US" smtClean="0"/>
              <a:t>6</a:t>
            </a:fld>
            <a:endParaRPr lang="en-US"/>
          </a:p>
        </p:txBody>
      </p:sp>
    </p:spTree>
    <p:extLst>
      <p:ext uri="{BB962C8B-B14F-4D97-AF65-F5344CB8AC3E}">
        <p14:creationId xmlns:p14="http://schemas.microsoft.com/office/powerpoint/2010/main" val="116633751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Disconnection between</a:t>
            </a:r>
            <a:r>
              <a:rPr lang="en-US" baseline="0" dirty="0" smtClean="0"/>
              <a:t> the theory and the practices </a:t>
            </a:r>
            <a:r>
              <a:rPr lang="mr-IN" baseline="0" dirty="0" smtClean="0"/>
              <a:t>……</a:t>
            </a:r>
            <a:endParaRPr lang="en-GB" baseline="0" dirty="0" smtClean="0"/>
          </a:p>
          <a:p>
            <a:endParaRPr lang="en-GB" baseline="0" dirty="0" smtClean="0"/>
          </a:p>
          <a:p>
            <a:r>
              <a:rPr lang="en-GB" baseline="0" dirty="0" smtClean="0"/>
              <a:t>Cascade down </a:t>
            </a:r>
            <a:r>
              <a:rPr lang="mr-IN" baseline="0" dirty="0" smtClean="0"/>
              <a:t>…</a:t>
            </a:r>
            <a:endParaRPr lang="en-GB" baseline="0" dirty="0" smtClean="0"/>
          </a:p>
          <a:p>
            <a:endParaRPr lang="en-GB" baseline="0" smtClean="0"/>
          </a:p>
          <a:p>
            <a:r>
              <a:rPr lang="en-GB" baseline="0" smtClean="0"/>
              <a:t>Linking </a:t>
            </a:r>
            <a:r>
              <a:rPr lang="en-GB" baseline="0" dirty="0" smtClean="0"/>
              <a:t>flagship together </a:t>
            </a:r>
            <a:r>
              <a:rPr lang="mr-IN" baseline="0" dirty="0" smtClean="0"/>
              <a:t>…</a:t>
            </a:r>
            <a:r>
              <a:rPr lang="en-GB" baseline="0" dirty="0" smtClean="0"/>
              <a:t>..</a:t>
            </a:r>
            <a:endParaRPr lang="en-US" dirty="0"/>
          </a:p>
        </p:txBody>
      </p:sp>
      <p:sp>
        <p:nvSpPr>
          <p:cNvPr id="4" name="Slide Number Placeholder 3"/>
          <p:cNvSpPr>
            <a:spLocks noGrp="1"/>
          </p:cNvSpPr>
          <p:nvPr>
            <p:ph type="sldNum" sz="quarter" idx="10"/>
          </p:nvPr>
        </p:nvSpPr>
        <p:spPr/>
        <p:txBody>
          <a:bodyPr/>
          <a:lstStyle/>
          <a:p>
            <a:fld id="{885AE4D0-9763-5046-8F9E-EEBAD10BCC02}" type="slidenum">
              <a:rPr lang="en-US" smtClean="0"/>
              <a:t>81</a:t>
            </a:fld>
            <a:endParaRPr lang="en-US"/>
          </a:p>
        </p:txBody>
      </p:sp>
    </p:spTree>
    <p:extLst>
      <p:ext uri="{BB962C8B-B14F-4D97-AF65-F5344CB8AC3E}">
        <p14:creationId xmlns:p14="http://schemas.microsoft.com/office/powerpoint/2010/main" val="78879477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C6EAC7D-5A89-47C2-8ABA-56C9C2DEF7A4}" type="slidenum">
              <a:rPr lang="en-US" smtClean="0"/>
              <a:pPr/>
              <a:t>82</a:t>
            </a:fld>
            <a:endParaRPr lang="en-US"/>
          </a:p>
        </p:txBody>
      </p:sp>
    </p:spTree>
    <p:extLst>
      <p:ext uri="{BB962C8B-B14F-4D97-AF65-F5344CB8AC3E}">
        <p14:creationId xmlns:p14="http://schemas.microsoft.com/office/powerpoint/2010/main" val="9215789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ILRI</a:t>
            </a:r>
            <a:r>
              <a:rPr lang="en-US" baseline="0" dirty="0" smtClean="0"/>
              <a:t> Ethiopia </a:t>
            </a:r>
            <a:r>
              <a:rPr lang="en-US" baseline="0" dirty="0" err="1" smtClean="0"/>
              <a:t>Bioinformatic</a:t>
            </a:r>
            <a:r>
              <a:rPr lang="en-US" baseline="0" dirty="0" smtClean="0"/>
              <a:t> server: Success story, used by </a:t>
            </a:r>
            <a:r>
              <a:rPr lang="en-US" baseline="0" dirty="0" err="1" smtClean="0"/>
              <a:t>BeCA</a:t>
            </a:r>
            <a:r>
              <a:rPr lang="en-US" baseline="0" dirty="0" smtClean="0"/>
              <a:t> !</a:t>
            </a:r>
            <a:endParaRPr lang="en-US" dirty="0"/>
          </a:p>
        </p:txBody>
      </p:sp>
      <p:sp>
        <p:nvSpPr>
          <p:cNvPr id="4" name="Slide Number Placeholder 3"/>
          <p:cNvSpPr>
            <a:spLocks noGrp="1"/>
          </p:cNvSpPr>
          <p:nvPr>
            <p:ph type="sldNum" sz="quarter" idx="10"/>
          </p:nvPr>
        </p:nvSpPr>
        <p:spPr/>
        <p:txBody>
          <a:bodyPr/>
          <a:lstStyle/>
          <a:p>
            <a:fld id="{885AE4D0-9763-5046-8F9E-EEBAD10BCC02}" type="slidenum">
              <a:rPr lang="en-US" smtClean="0"/>
              <a:t>7</a:t>
            </a:fld>
            <a:endParaRPr lang="en-US"/>
          </a:p>
        </p:txBody>
      </p:sp>
    </p:spTree>
    <p:extLst>
      <p:ext uri="{BB962C8B-B14F-4D97-AF65-F5344CB8AC3E}">
        <p14:creationId xmlns:p14="http://schemas.microsoft.com/office/powerpoint/2010/main" val="11661809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85AE4D0-9763-5046-8F9E-EEBAD10BCC02}" type="slidenum">
              <a:rPr lang="en-US" smtClean="0"/>
              <a:t>8</a:t>
            </a:fld>
            <a:endParaRPr lang="en-US"/>
          </a:p>
        </p:txBody>
      </p:sp>
    </p:spTree>
    <p:extLst>
      <p:ext uri="{BB962C8B-B14F-4D97-AF65-F5344CB8AC3E}">
        <p14:creationId xmlns:p14="http://schemas.microsoft.com/office/powerpoint/2010/main" val="2735317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And what</a:t>
            </a:r>
            <a:r>
              <a:rPr lang="en-US" baseline="0" dirty="0" smtClean="0"/>
              <a:t> is missing in my slides are all the partners</a:t>
            </a:r>
            <a:r>
              <a:rPr lang="mr-IN" baseline="0" dirty="0" smtClean="0"/>
              <a:t>…</a:t>
            </a:r>
            <a:r>
              <a:rPr lang="en-GB" baseline="0" dirty="0" smtClean="0"/>
              <a:t>.</a:t>
            </a:r>
            <a:endParaRPr lang="en-US" dirty="0"/>
          </a:p>
        </p:txBody>
      </p:sp>
      <p:sp>
        <p:nvSpPr>
          <p:cNvPr id="4" name="Slide Number Placeholder 3"/>
          <p:cNvSpPr>
            <a:spLocks noGrp="1"/>
          </p:cNvSpPr>
          <p:nvPr>
            <p:ph type="sldNum" sz="quarter" idx="10"/>
          </p:nvPr>
        </p:nvSpPr>
        <p:spPr/>
        <p:txBody>
          <a:bodyPr/>
          <a:lstStyle/>
          <a:p>
            <a:fld id="{885AE4D0-9763-5046-8F9E-EEBAD10BCC02}" type="slidenum">
              <a:rPr lang="en-US" smtClean="0"/>
              <a:t>10</a:t>
            </a:fld>
            <a:endParaRPr lang="en-US"/>
          </a:p>
        </p:txBody>
      </p:sp>
    </p:spTree>
    <p:extLst>
      <p:ext uri="{BB962C8B-B14F-4D97-AF65-F5344CB8AC3E}">
        <p14:creationId xmlns:p14="http://schemas.microsoft.com/office/powerpoint/2010/main" val="12120101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Many in all projects</a:t>
            </a:r>
            <a:r>
              <a:rPr lang="mr-IN" dirty="0" smtClean="0"/>
              <a:t>…………</a:t>
            </a:r>
            <a:r>
              <a:rPr lang="en-GB" dirty="0" smtClean="0"/>
              <a:t>.</a:t>
            </a:r>
            <a:endParaRPr lang="en-US" dirty="0"/>
          </a:p>
        </p:txBody>
      </p:sp>
      <p:sp>
        <p:nvSpPr>
          <p:cNvPr id="4" name="Slide Number Placeholder 3"/>
          <p:cNvSpPr>
            <a:spLocks noGrp="1"/>
          </p:cNvSpPr>
          <p:nvPr>
            <p:ph type="sldNum" sz="quarter" idx="10"/>
          </p:nvPr>
        </p:nvSpPr>
        <p:spPr/>
        <p:txBody>
          <a:bodyPr/>
          <a:lstStyle/>
          <a:p>
            <a:fld id="{885AE4D0-9763-5046-8F9E-EEBAD10BCC02}" type="slidenum">
              <a:rPr lang="en-US" smtClean="0"/>
              <a:t>11</a:t>
            </a:fld>
            <a:endParaRPr lang="en-US"/>
          </a:p>
        </p:txBody>
      </p:sp>
    </p:spTree>
    <p:extLst>
      <p:ext uri="{BB962C8B-B14F-4D97-AF65-F5344CB8AC3E}">
        <p14:creationId xmlns:p14="http://schemas.microsoft.com/office/powerpoint/2010/main" val="15353189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85AE4D0-9763-5046-8F9E-EEBAD10BCC02}" type="slidenum">
              <a:rPr lang="en-US" smtClean="0"/>
              <a:t>13</a:t>
            </a:fld>
            <a:endParaRPr lang="en-US"/>
          </a:p>
        </p:txBody>
      </p:sp>
    </p:spTree>
    <p:extLst>
      <p:ext uri="{BB962C8B-B14F-4D97-AF65-F5344CB8AC3E}">
        <p14:creationId xmlns:p14="http://schemas.microsoft.com/office/powerpoint/2010/main" val="5318431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2.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4.jpe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42950" y="1122363"/>
            <a:ext cx="84201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238250" y="3602038"/>
            <a:ext cx="74295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3F2B740F-ACCC-5D47-913D-9FF1BA7D3E16}" type="datetimeFigureOut">
              <a:rPr lang="en-US" smtClean="0"/>
              <a:t>12/15/17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795143-510C-C64E-B3FF-CE5CC20AC3AB}"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3F2B740F-ACCC-5D47-913D-9FF1BA7D3E16}" type="datetimeFigureOut">
              <a:rPr lang="en-US" smtClean="0"/>
              <a:t>12/15/17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795143-510C-C64E-B3FF-CE5CC20AC3AB}"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8982" y="365125"/>
            <a:ext cx="2135981"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1038" y="365125"/>
            <a:ext cx="6284119"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3F2B740F-ACCC-5D47-913D-9FF1BA7D3E16}" type="datetimeFigureOut">
              <a:rPr lang="en-US" smtClean="0"/>
              <a:t>12/15/17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795143-510C-C64E-B3FF-CE5CC20AC3AB}"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2_Title Slide">
    <p:spTree>
      <p:nvGrpSpPr>
        <p:cNvPr id="1" name=""/>
        <p:cNvGrpSpPr/>
        <p:nvPr/>
      </p:nvGrpSpPr>
      <p:grpSpPr>
        <a:xfrm>
          <a:off x="0" y="0"/>
          <a:ext cx="0" cy="0"/>
          <a:chOff x="0" y="0"/>
          <a:chExt cx="0" cy="0"/>
        </a:xfrm>
      </p:grpSpPr>
      <p:sp>
        <p:nvSpPr>
          <p:cNvPr id="7" name="Text Placeholder 6"/>
          <p:cNvSpPr>
            <a:spLocks noGrp="1"/>
          </p:cNvSpPr>
          <p:nvPr>
            <p:ph type="body" sz="quarter" idx="10" hasCustomPrompt="1"/>
          </p:nvPr>
        </p:nvSpPr>
        <p:spPr>
          <a:xfrm>
            <a:off x="1898650" y="2133600"/>
            <a:ext cx="6851650" cy="685800"/>
          </a:xfrm>
        </p:spPr>
        <p:txBody>
          <a:bodyPr>
            <a:normAutofit/>
          </a:bodyPr>
          <a:lstStyle>
            <a:lvl1pPr marL="0" indent="0" algn="ctr">
              <a:buNone/>
              <a:defRPr sz="3600">
                <a:solidFill>
                  <a:schemeClr val="tx1">
                    <a:lumMod val="50000"/>
                    <a:lumOff val="50000"/>
                  </a:schemeClr>
                </a:solidFill>
              </a:defRPr>
            </a:lvl1pPr>
          </a:lstStyle>
          <a:p>
            <a:pPr lvl="0"/>
            <a:r>
              <a:rPr lang="en-US" dirty="0" smtClean="0"/>
              <a:t>Title of presentation </a:t>
            </a:r>
          </a:p>
        </p:txBody>
      </p:sp>
      <p:sp>
        <p:nvSpPr>
          <p:cNvPr id="11" name="Text Placeholder 10"/>
          <p:cNvSpPr>
            <a:spLocks noGrp="1"/>
          </p:cNvSpPr>
          <p:nvPr>
            <p:ph type="body" sz="quarter" idx="11" hasCustomPrompt="1"/>
          </p:nvPr>
        </p:nvSpPr>
        <p:spPr>
          <a:xfrm>
            <a:off x="1898650" y="3581400"/>
            <a:ext cx="6851650" cy="495300"/>
          </a:xfrm>
        </p:spPr>
        <p:txBody>
          <a:bodyPr>
            <a:normAutofit/>
          </a:bodyPr>
          <a:lstStyle>
            <a:lvl1pPr marL="0" indent="0" algn="ctr">
              <a:buNone/>
              <a:defRPr sz="2400" i="1">
                <a:solidFill>
                  <a:schemeClr val="tx1">
                    <a:lumMod val="50000"/>
                    <a:lumOff val="50000"/>
                  </a:schemeClr>
                </a:solidFill>
              </a:defRPr>
            </a:lvl1pPr>
          </a:lstStyle>
          <a:p>
            <a:pPr lvl="0"/>
            <a:r>
              <a:rPr lang="en-US" dirty="0" smtClean="0"/>
              <a:t>Author(s)</a:t>
            </a:r>
            <a:endParaRPr lang="en-US" dirty="0"/>
          </a:p>
        </p:txBody>
      </p:sp>
      <p:sp>
        <p:nvSpPr>
          <p:cNvPr id="13" name="Text Placeholder 12"/>
          <p:cNvSpPr>
            <a:spLocks noGrp="1"/>
          </p:cNvSpPr>
          <p:nvPr>
            <p:ph type="body" sz="quarter" idx="12" hasCustomPrompt="1"/>
          </p:nvPr>
        </p:nvSpPr>
        <p:spPr>
          <a:xfrm>
            <a:off x="1898650" y="4572000"/>
            <a:ext cx="6851650" cy="762000"/>
          </a:xfrm>
        </p:spPr>
        <p:txBody>
          <a:bodyPr>
            <a:normAutofit/>
          </a:bodyPr>
          <a:lstStyle>
            <a:lvl1pPr marL="0" indent="0" algn="ctr">
              <a:buNone/>
              <a:defRPr sz="2000">
                <a:solidFill>
                  <a:schemeClr val="tx1">
                    <a:lumMod val="50000"/>
                    <a:lumOff val="50000"/>
                  </a:schemeClr>
                </a:solidFill>
              </a:defRPr>
            </a:lvl1pPr>
          </a:lstStyle>
          <a:p>
            <a:pPr>
              <a:defRPr/>
            </a:pPr>
            <a:r>
              <a:rPr lang="en-US" sz="2000" dirty="0" smtClean="0">
                <a:solidFill>
                  <a:prstClr val="white">
                    <a:lumMod val="65000"/>
                  </a:prstClr>
                </a:solidFill>
              </a:rPr>
              <a:t>Event name, Place, Date(s)</a:t>
            </a:r>
            <a:endParaRPr lang="en-US" sz="2000" dirty="0">
              <a:solidFill>
                <a:prstClr val="white">
                  <a:lumMod val="65000"/>
                </a:prstClr>
              </a:solidFill>
            </a:endParaRPr>
          </a:p>
        </p:txBody>
      </p:sp>
      <p:pic>
        <p:nvPicPr>
          <p:cNvPr id="2" name="Picture 1"/>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2329179" y="5943601"/>
            <a:ext cx="6102714" cy="663321"/>
          </a:xfrm>
          <a:prstGeom prst="rect">
            <a:avLst/>
          </a:prstGeom>
        </p:spPr>
      </p:pic>
      <p:pic>
        <p:nvPicPr>
          <p:cNvPr id="3" name="Picture 2"/>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0" y="0"/>
            <a:ext cx="9906000" cy="1657350"/>
          </a:xfrm>
          <a:prstGeom prst="rect">
            <a:avLst/>
          </a:prstGeom>
        </p:spPr>
      </p:pic>
    </p:spTree>
    <p:extLst>
      <p:ext uri="{BB962C8B-B14F-4D97-AF65-F5344CB8AC3E}">
        <p14:creationId xmlns:p14="http://schemas.microsoft.com/office/powerpoint/2010/main" val="941160356"/>
      </p:ext>
    </p:extLst>
  </p:cSld>
  <p:clrMapOvr>
    <a:masterClrMapping/>
  </p:clrMapOvr>
  <p:transition spd="slow">
    <p:wipe dir="d"/>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2" name="Titel 1"/>
          <p:cNvSpPr>
            <a:spLocks noGrp="1"/>
          </p:cNvSpPr>
          <p:nvPr>
            <p:ph type="title"/>
          </p:nvPr>
        </p:nvSpPr>
        <p:spPr>
          <a:xfrm>
            <a:off x="532613" y="230189"/>
            <a:ext cx="9146362" cy="839787"/>
          </a:xfrm>
        </p:spPr>
        <p:txBody>
          <a:bodyPr/>
          <a:lstStyle/>
          <a:p>
            <a:r>
              <a:rPr lang="en-GB" dirty="0" err="1"/>
              <a:t>Klik</a:t>
            </a:r>
            <a:r>
              <a:rPr lang="en-GB" dirty="0"/>
              <a:t> om de </a:t>
            </a:r>
            <a:r>
              <a:rPr lang="en-GB" dirty="0" err="1"/>
              <a:t>stijl</a:t>
            </a:r>
            <a:r>
              <a:rPr lang="en-GB" dirty="0"/>
              <a:t> </a:t>
            </a:r>
            <a:r>
              <a:rPr lang="en-GB" dirty="0" err="1"/>
              <a:t>te</a:t>
            </a:r>
            <a:r>
              <a:rPr lang="en-GB" dirty="0"/>
              <a:t> </a:t>
            </a:r>
            <a:r>
              <a:rPr lang="en-GB" dirty="0" err="1"/>
              <a:t>bewerken</a:t>
            </a:r>
            <a:endParaRPr lang="en-GB" dirty="0"/>
          </a:p>
        </p:txBody>
      </p:sp>
      <p:sp>
        <p:nvSpPr>
          <p:cNvPr id="3" name="Tijdelijke aanduiding voor afbeelding 24"/>
          <p:cNvSpPr>
            <a:spLocks noGrp="1" noChangeAspect="1"/>
          </p:cNvSpPr>
          <p:nvPr>
            <p:ph type="pic" sz="quarter" idx="13"/>
          </p:nvPr>
        </p:nvSpPr>
        <p:spPr bwMode="auto">
          <a:xfrm>
            <a:off x="516217" y="3307559"/>
            <a:ext cx="2868613" cy="2647950"/>
          </a:xfrm>
          <a:prstGeom prst="ellipse">
            <a:avLst/>
          </a:prstGeom>
          <a:solidFill>
            <a:schemeClr val="accent3"/>
          </a:solidFill>
          <a:ln>
            <a:noFill/>
          </a:ln>
        </p:spPr>
        <p:txBody>
          <a:bodyPr anchor="ctr"/>
          <a:lstStyle>
            <a:lvl1pPr marL="0" indent="0" algn="ctr">
              <a:buNone/>
              <a:defRPr sz="800"/>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800" b="0" i="0" u="none" strike="noStrike" kern="0" cap="none" spc="0" normalizeH="0" baseline="0" noProof="0">
                <a:ln>
                  <a:noFill/>
                </a:ln>
                <a:solidFill>
                  <a:sysClr val="windowText" lastClr="000000"/>
                </a:solidFill>
                <a:effectLst/>
                <a:uLnTx/>
                <a:uFillTx/>
              </a:rPr>
              <a:t>Klik op het pictogram als u een afbeelding wilt toevoegen</a:t>
            </a:r>
            <a:endParaRPr kumimoji="0" lang="nl-NL" sz="800" b="0" i="0" u="none" strike="noStrike" kern="0" cap="none" spc="0" normalizeH="0" baseline="0" noProof="0" dirty="0">
              <a:ln>
                <a:noFill/>
              </a:ln>
              <a:solidFill>
                <a:sysClr val="windowText" lastClr="000000"/>
              </a:solidFill>
              <a:effectLst/>
              <a:uLnTx/>
              <a:uFillTx/>
            </a:endParaRPr>
          </a:p>
        </p:txBody>
      </p:sp>
      <p:sp>
        <p:nvSpPr>
          <p:cNvPr id="6" name="Tijdelijke aanduiding voor afbeelding 24"/>
          <p:cNvSpPr>
            <a:spLocks noGrp="1" noChangeAspect="1"/>
          </p:cNvSpPr>
          <p:nvPr>
            <p:ph type="pic" sz="quarter" idx="19"/>
          </p:nvPr>
        </p:nvSpPr>
        <p:spPr bwMode="auto">
          <a:xfrm>
            <a:off x="6834553" y="3307559"/>
            <a:ext cx="2868613" cy="2647950"/>
          </a:xfrm>
          <a:prstGeom prst="ellipse">
            <a:avLst/>
          </a:prstGeom>
          <a:solidFill>
            <a:srgbClr val="D5D2C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marL="0" indent="0" algn="ctr">
              <a:buNone/>
              <a:defRPr sz="800"/>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800" b="0" i="0" u="none" strike="noStrike" kern="0" cap="none" spc="0" normalizeH="0" baseline="0" noProof="0">
                <a:ln>
                  <a:noFill/>
                </a:ln>
                <a:solidFill>
                  <a:sysClr val="windowText" lastClr="000000"/>
                </a:solidFill>
                <a:effectLst/>
                <a:uLnTx/>
                <a:uFillTx/>
              </a:rPr>
              <a:t>Klik op het pictogram als u een afbeelding wilt toevoegen</a:t>
            </a:r>
            <a:endParaRPr kumimoji="0" lang="nl-NL" sz="800" b="0" i="0" u="none" strike="noStrike" kern="0" cap="none" spc="0" normalizeH="0" baseline="0" noProof="0" dirty="0">
              <a:ln>
                <a:noFill/>
              </a:ln>
              <a:solidFill>
                <a:sysClr val="windowText" lastClr="000000"/>
              </a:solidFill>
              <a:effectLst/>
              <a:uLnTx/>
              <a:uFillTx/>
            </a:endParaRPr>
          </a:p>
        </p:txBody>
      </p:sp>
      <p:sp>
        <p:nvSpPr>
          <p:cNvPr id="7" name="Tijdelijke aanduiding voor afbeelding 24"/>
          <p:cNvSpPr>
            <a:spLocks noGrp="1" noChangeAspect="1"/>
          </p:cNvSpPr>
          <p:nvPr>
            <p:ph type="pic" sz="quarter" idx="16"/>
          </p:nvPr>
        </p:nvSpPr>
        <p:spPr bwMode="auto">
          <a:xfrm>
            <a:off x="5107543" y="3307559"/>
            <a:ext cx="2868613" cy="2647950"/>
          </a:xfrm>
          <a:prstGeom prst="ellipse">
            <a:avLst/>
          </a:prstGeom>
          <a:solidFill>
            <a:schemeClr val="accent3"/>
          </a:solidFill>
          <a:ln>
            <a:noFill/>
          </a:ln>
          <a:extLst/>
        </p:spPr>
        <p:txBody>
          <a:bodyPr anchor="ctr"/>
          <a:lstStyle>
            <a:lvl1pPr marL="0" indent="0" algn="ctr">
              <a:buNone/>
              <a:defRPr sz="800"/>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800" b="0" i="0" u="none" strike="noStrike" kern="0" cap="none" spc="0" normalizeH="0" baseline="0" noProof="0">
                <a:ln>
                  <a:noFill/>
                </a:ln>
                <a:solidFill>
                  <a:sysClr val="windowText" lastClr="000000"/>
                </a:solidFill>
                <a:effectLst/>
                <a:uLnTx/>
                <a:uFillTx/>
              </a:rPr>
              <a:t>Klik op het pictogram als u een afbeelding wilt toevoegen</a:t>
            </a:r>
            <a:endParaRPr kumimoji="0" lang="nl-NL" sz="800" b="0" i="0" u="none" strike="noStrike" kern="0" cap="none" spc="0" normalizeH="0" baseline="0" noProof="0" dirty="0">
              <a:ln>
                <a:noFill/>
              </a:ln>
              <a:solidFill>
                <a:sysClr val="windowText" lastClr="000000"/>
              </a:solidFill>
              <a:effectLst/>
              <a:uLnTx/>
              <a:uFillTx/>
            </a:endParaRPr>
          </a:p>
        </p:txBody>
      </p:sp>
      <p:sp>
        <p:nvSpPr>
          <p:cNvPr id="8" name="Tijdelijke aanduiding voor afbeelding 24"/>
          <p:cNvSpPr>
            <a:spLocks noGrp="1" noChangeAspect="1"/>
          </p:cNvSpPr>
          <p:nvPr>
            <p:ph type="pic" sz="quarter" idx="15"/>
          </p:nvPr>
        </p:nvSpPr>
        <p:spPr bwMode="auto">
          <a:xfrm>
            <a:off x="3380533" y="3307559"/>
            <a:ext cx="2868613" cy="2647950"/>
          </a:xfrm>
          <a:prstGeom prst="ellipse">
            <a:avLst/>
          </a:prstGeom>
          <a:solidFill>
            <a:srgbClr val="D5D2CA"/>
          </a:solidFill>
          <a:ln>
            <a:noFill/>
          </a:ln>
        </p:spPr>
        <p:txBody>
          <a:bodyPr anchor="ctr"/>
          <a:lstStyle>
            <a:lvl1pPr marL="0" indent="0" algn="ctr">
              <a:buNone/>
              <a:defRPr sz="800"/>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NL" sz="800" b="0" i="0" u="none" strike="noStrike" kern="0" cap="none" spc="0" normalizeH="0" baseline="0" noProof="0">
                <a:ln>
                  <a:noFill/>
                </a:ln>
                <a:solidFill>
                  <a:sysClr val="windowText" lastClr="000000"/>
                </a:solidFill>
                <a:effectLst/>
                <a:uLnTx/>
                <a:uFillTx/>
              </a:rPr>
              <a:t>Klik op het pictogram als u een afbeelding wilt toevoegen</a:t>
            </a:r>
            <a:endParaRPr kumimoji="0" lang="nl-NL" sz="800" b="0" i="0" u="none" strike="noStrike" kern="0" cap="none" spc="0" normalizeH="0" baseline="0" noProof="0" dirty="0">
              <a:ln>
                <a:noFill/>
              </a:ln>
              <a:solidFill>
                <a:sysClr val="windowText" lastClr="000000"/>
              </a:solidFill>
              <a:effectLst/>
              <a:uLnTx/>
              <a:uFillTx/>
            </a:endParaRPr>
          </a:p>
        </p:txBody>
      </p:sp>
      <p:sp>
        <p:nvSpPr>
          <p:cNvPr id="4" name="Tijdelijke aanduiding voor tekst 4"/>
          <p:cNvSpPr>
            <a:spLocks noGrp="1"/>
          </p:cNvSpPr>
          <p:nvPr>
            <p:ph type="body" sz="quarter" idx="17" hasCustomPrompt="1"/>
          </p:nvPr>
        </p:nvSpPr>
        <p:spPr bwMode="auto">
          <a:xfrm>
            <a:off x="526256" y="1616401"/>
            <a:ext cx="9151012" cy="371475"/>
          </a:xfrm>
          <a:prstGeom prst="rect">
            <a:avLst/>
          </a:prstGeom>
          <a:noFill/>
          <a:ln>
            <a:noFill/>
          </a:ln>
          <a:extLst/>
        </p:spPr>
        <p:txBody>
          <a:bodyPr lIns="36000"/>
          <a:lstStyle>
            <a:lvl1pPr marL="0" indent="0">
              <a:buNone/>
              <a:defRPr>
                <a:solidFill>
                  <a:schemeClr val="bg2"/>
                </a:solidFill>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800" b="0" i="0" u="none" strike="noStrike" kern="0" cap="none" spc="0" normalizeH="0" baseline="0" noProof="0" dirty="0" err="1">
                <a:ln>
                  <a:noFill/>
                </a:ln>
                <a:solidFill>
                  <a:srgbClr val="FFFFFF"/>
                </a:solidFill>
                <a:effectLst/>
                <a:uLnTx/>
                <a:uFillTx/>
              </a:rPr>
              <a:t>Ondertitel</a:t>
            </a:r>
            <a:endParaRPr kumimoji="0" lang="en-GB" sz="1800" b="0" i="0" u="none" strike="noStrike" kern="0" cap="none" spc="0" normalizeH="0" baseline="0" noProof="0" dirty="0">
              <a:ln>
                <a:noFill/>
              </a:ln>
              <a:solidFill>
                <a:srgbClr val="FFFFFF"/>
              </a:solidFill>
              <a:effectLst/>
              <a:uLnTx/>
              <a:uFillTx/>
            </a:endParaRPr>
          </a:p>
        </p:txBody>
      </p:sp>
      <p:sp>
        <p:nvSpPr>
          <p:cNvPr id="5" name="Tijdelijke aanduiding voor tekst 4"/>
          <p:cNvSpPr>
            <a:spLocks noGrp="1"/>
          </p:cNvSpPr>
          <p:nvPr>
            <p:ph type="body" sz="quarter" idx="18" hasCustomPrompt="1"/>
          </p:nvPr>
        </p:nvSpPr>
        <p:spPr bwMode="auto">
          <a:xfrm>
            <a:off x="518520" y="2262387"/>
            <a:ext cx="9151011" cy="371475"/>
          </a:xfrm>
          <a:prstGeom prst="rect">
            <a:avLst/>
          </a:prstGeom>
          <a:noFill/>
          <a:ln>
            <a:noFill/>
          </a:ln>
          <a:extLst/>
        </p:spPr>
        <p:txBody>
          <a:bodyPr lIns="36000" rIns="90000"/>
          <a:lstStyle>
            <a:lvl1pPr marL="0" indent="0">
              <a:buNone/>
              <a:defRPr>
                <a:solidFill>
                  <a:schemeClr val="bg2"/>
                </a:solidFill>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1800" b="0" i="0" u="none" strike="noStrike" kern="0" cap="none" spc="0" normalizeH="0" baseline="0" noProof="0" dirty="0">
                <a:ln>
                  <a:noFill/>
                </a:ln>
                <a:solidFill>
                  <a:srgbClr val="FFFFFF"/>
                </a:solidFill>
                <a:effectLst/>
                <a:uLnTx/>
                <a:uFillTx/>
              </a:rPr>
              <a:t>Datum, </a:t>
            </a:r>
            <a:r>
              <a:rPr kumimoji="0" lang="en-GB" sz="1800" b="0" i="0" u="none" strike="noStrike" kern="0" cap="none" spc="0" normalizeH="0" baseline="0" noProof="0" dirty="0" err="1">
                <a:ln>
                  <a:noFill/>
                </a:ln>
                <a:solidFill>
                  <a:srgbClr val="FFFFFF"/>
                </a:solidFill>
                <a:effectLst/>
                <a:uLnTx/>
                <a:uFillTx/>
              </a:rPr>
              <a:t>Auteursnaam</a:t>
            </a:r>
            <a:endParaRPr kumimoji="0" lang="en-GB" sz="1800" b="0" i="0" u="none" strike="noStrike" kern="0" cap="none" spc="0" normalizeH="0" baseline="0" noProof="0" dirty="0">
              <a:ln>
                <a:noFill/>
              </a:ln>
              <a:solidFill>
                <a:srgbClr val="FFFFFF"/>
              </a:solidFill>
              <a:effectLst/>
              <a:uLnTx/>
              <a:uFillTx/>
            </a:endParaRPr>
          </a:p>
        </p:txBody>
      </p:sp>
    </p:spTree>
    <p:extLst>
      <p:ext uri="{BB962C8B-B14F-4D97-AF65-F5344CB8AC3E}">
        <p14:creationId xmlns:p14="http://schemas.microsoft.com/office/powerpoint/2010/main" val="16292698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95300" y="0"/>
            <a:ext cx="8915400" cy="1143000"/>
          </a:xfrm>
          <a:prstGeom prst="rect">
            <a:avLst/>
          </a:prstGeom>
        </p:spPr>
        <p:txBody>
          <a:bodyPr/>
          <a:lstStyle>
            <a:lvl1pPr marL="0" marR="0" indent="0" algn="l" defTabSz="914400" rtl="0" eaLnBrk="1" fontAlgn="base" latinLnBrk="0" hangingPunct="1">
              <a:lnSpc>
                <a:spcPct val="100000"/>
              </a:lnSpc>
              <a:spcBef>
                <a:spcPct val="0"/>
              </a:spcBef>
              <a:spcAft>
                <a:spcPct val="0"/>
              </a:spcAft>
              <a:tabLst/>
              <a:defRPr sz="3600">
                <a:solidFill>
                  <a:schemeClr val="bg1"/>
                </a:solidFill>
              </a:defRPr>
            </a:lvl1pPr>
          </a:lstStyle>
          <a:p>
            <a:pPr marL="0" marR="0" lvl="0" indent="0" defTabSz="914400" rtl="0" eaLnBrk="1" fontAlgn="base" latinLnBrk="0" hangingPunct="1">
              <a:lnSpc>
                <a:spcPct val="100000"/>
              </a:lnSpc>
              <a:spcBef>
                <a:spcPct val="0"/>
              </a:spcBef>
              <a:spcAft>
                <a:spcPct val="0"/>
              </a:spcAft>
              <a:tabLst/>
              <a:defRPr/>
            </a:pPr>
            <a:r>
              <a:rPr kumimoji="0" lang="en-US" sz="3600" b="0" i="0" u="none" strike="noStrike" kern="1200" cap="none" spc="0" normalizeH="0" baseline="0" noProof="0" dirty="0" smtClean="0">
                <a:ln>
                  <a:noFill/>
                </a:ln>
                <a:solidFill>
                  <a:prstClr val="white"/>
                </a:solidFill>
                <a:effectLst/>
                <a:uLnTx/>
                <a:uFillTx/>
                <a:latin typeface="Calibri" pitchFamily="34" charset="0"/>
                <a:ea typeface="+mn-ea"/>
                <a:cs typeface="Arial" charset="0"/>
              </a:rPr>
              <a:t>Minimum 0f 30 point</a:t>
            </a:r>
            <a:br>
              <a:rPr kumimoji="0" lang="en-US" sz="3600" b="0" i="0" u="none" strike="noStrike" kern="1200" cap="none" spc="0" normalizeH="0" baseline="0" noProof="0" dirty="0" smtClean="0">
                <a:ln>
                  <a:noFill/>
                </a:ln>
                <a:solidFill>
                  <a:prstClr val="white"/>
                </a:solidFill>
                <a:effectLst/>
                <a:uLnTx/>
                <a:uFillTx/>
                <a:latin typeface="Calibri" pitchFamily="34" charset="0"/>
                <a:ea typeface="+mn-ea"/>
                <a:cs typeface="Arial" charset="0"/>
              </a:rPr>
            </a:br>
            <a:r>
              <a:rPr kumimoji="0" lang="en-US" sz="3600" b="0" i="0" u="none" strike="noStrike" kern="1200" cap="none" spc="0" normalizeH="0" baseline="0" noProof="0" dirty="0" smtClean="0">
                <a:ln>
                  <a:noFill/>
                </a:ln>
                <a:solidFill>
                  <a:prstClr val="white"/>
                </a:solidFill>
                <a:effectLst/>
                <a:uLnTx/>
                <a:uFillTx/>
                <a:latin typeface="Calibri" pitchFamily="34" charset="0"/>
                <a:ea typeface="+mn-ea"/>
                <a:cs typeface="Arial" charset="0"/>
              </a:rPr>
              <a:t>and maximum of 2 lines</a:t>
            </a:r>
            <a:endParaRPr kumimoji="0" lang="en-US" sz="3600" b="0" i="0" u="none" strike="noStrike" kern="1200" cap="none" spc="0" normalizeH="0" baseline="0" noProof="0" dirty="0">
              <a:ln>
                <a:noFill/>
              </a:ln>
              <a:solidFill>
                <a:srgbClr val="FFFFFF"/>
              </a:solidFill>
              <a:effectLst/>
              <a:uLnTx/>
              <a:uFillTx/>
              <a:latin typeface="Calibri" pitchFamily="34" charset="0"/>
              <a:ea typeface="+mn-ea"/>
              <a:cs typeface="Arial" charset="0"/>
            </a:endParaRPr>
          </a:p>
        </p:txBody>
      </p:sp>
      <p:sp>
        <p:nvSpPr>
          <p:cNvPr id="10" name="Content Placeholder 9"/>
          <p:cNvSpPr>
            <a:spLocks noGrp="1"/>
          </p:cNvSpPr>
          <p:nvPr>
            <p:ph sz="quarter" idx="10" hasCustomPrompt="1"/>
          </p:nvPr>
        </p:nvSpPr>
        <p:spPr>
          <a:xfrm>
            <a:off x="495300" y="1676400"/>
            <a:ext cx="8915400" cy="4572000"/>
          </a:xfrm>
          <a:prstGeom prst="rect">
            <a:avLst/>
          </a:prstGeom>
        </p:spPr>
        <p:txBody>
          <a:bodyPr/>
          <a:lstStyle>
            <a:lvl1pPr marL="0" indent="0">
              <a:lnSpc>
                <a:spcPct val="200000"/>
              </a:lnSpc>
              <a:spcBef>
                <a:spcPts val="0"/>
              </a:spcBef>
              <a:spcAft>
                <a:spcPts val="1200"/>
              </a:spcAft>
              <a:buNone/>
              <a:defRPr sz="3000"/>
            </a:lvl1pPr>
            <a:lvl2pPr marL="742950" indent="-285750">
              <a:lnSpc>
                <a:spcPct val="100000"/>
              </a:lnSpc>
              <a:buFont typeface="Wingdings" pitchFamily="2" charset="2"/>
              <a:buChar char="q"/>
              <a:defRPr sz="2600"/>
            </a:lvl2pPr>
            <a:lvl3pPr>
              <a:defRPr sz="2200"/>
            </a:lvl3pPr>
            <a:lvl4pPr>
              <a:defRPr/>
            </a:lvl4pPr>
          </a:lstStyle>
          <a:p>
            <a:pPr lvl="0"/>
            <a:r>
              <a:rPr lang="en-US" dirty="0" smtClean="0"/>
              <a:t>Main point 6 point smaller than slide title</a:t>
            </a:r>
          </a:p>
          <a:p>
            <a:pPr lvl="1"/>
            <a:r>
              <a:rPr lang="en-US" dirty="0" smtClean="0"/>
              <a:t>Bullet points 4 point less than main point</a:t>
            </a:r>
          </a:p>
          <a:p>
            <a:pPr lvl="1"/>
            <a:r>
              <a:rPr lang="en-US" dirty="0" smtClean="0"/>
              <a:t>Font type is Calibri</a:t>
            </a:r>
          </a:p>
          <a:p>
            <a:pPr lvl="2"/>
            <a:r>
              <a:rPr lang="en-US" dirty="0" smtClean="0"/>
              <a:t>It is advised in one slide maximum 6 bullets</a:t>
            </a:r>
          </a:p>
          <a:p>
            <a:pPr lvl="3"/>
            <a:r>
              <a:rPr lang="en-US" dirty="0" smtClean="0"/>
              <a:t>We recommend you use images on slides</a:t>
            </a:r>
          </a:p>
          <a:p>
            <a:pPr lvl="3"/>
            <a:r>
              <a:rPr lang="en-US" dirty="0" smtClean="0"/>
              <a:t>You can change partner logos on front page</a:t>
            </a:r>
          </a:p>
          <a:p>
            <a:pPr lvl="4"/>
            <a:r>
              <a:rPr lang="en-US" dirty="0" smtClean="0"/>
              <a:t>You have to duplicate this slide for more inside pages</a:t>
            </a:r>
            <a:endParaRPr lang="en-US" dirty="0"/>
          </a:p>
        </p:txBody>
      </p:sp>
      <p:pic>
        <p:nvPicPr>
          <p:cNvPr id="4" name="Picture 3"/>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26072" y="6348735"/>
            <a:ext cx="393940" cy="43306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5" name="Picture 9" descr="D:\Publications\LOGO's\ILRI-logo-small.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82551" y="6400800"/>
            <a:ext cx="402951" cy="381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 name="Picture 8"/>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626004" y="6348414"/>
            <a:ext cx="393833" cy="4333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7" name="Picture 9" descr="D:\Publications\LOGO's\ILRI-logo-small.jpg"/>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82551" y="6400800"/>
            <a:ext cx="402431" cy="381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436402620"/>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objOnly">
  <p:cSld name="1_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95300" y="274639"/>
            <a:ext cx="89154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fld id="{0077C2C5-8423-1B43-8B20-7835FC911AF8}" type="slidenum">
              <a:rPr lang="en-US" altLang="x-none"/>
              <a:pPr/>
              <a:t>‹#›</a:t>
            </a:fld>
            <a:endParaRPr lang="en-US" altLang="x-none"/>
          </a:p>
        </p:txBody>
      </p:sp>
    </p:spTree>
    <p:extLst>
      <p:ext uri="{BB962C8B-B14F-4D97-AF65-F5344CB8AC3E}">
        <p14:creationId xmlns:p14="http://schemas.microsoft.com/office/powerpoint/2010/main" val="14815288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3_Title Slide">
    <p:spTree>
      <p:nvGrpSpPr>
        <p:cNvPr id="1" name=""/>
        <p:cNvGrpSpPr/>
        <p:nvPr/>
      </p:nvGrpSpPr>
      <p:grpSpPr>
        <a:xfrm>
          <a:off x="0" y="0"/>
          <a:ext cx="0" cy="0"/>
          <a:chOff x="0" y="0"/>
          <a:chExt cx="0" cy="0"/>
        </a:xfrm>
      </p:grpSpPr>
      <p:sp>
        <p:nvSpPr>
          <p:cNvPr id="4" name="Rectangle 3"/>
          <p:cNvSpPr/>
          <p:nvPr/>
        </p:nvSpPr>
        <p:spPr>
          <a:xfrm>
            <a:off x="0" y="2"/>
            <a:ext cx="9906000" cy="1292225"/>
          </a:xfrm>
          <a:prstGeom prst="rect">
            <a:avLst/>
          </a:prstGeom>
          <a:solidFill>
            <a:srgbClr val="338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463">
              <a:solidFill>
                <a:prstClr val="white"/>
              </a:solidFill>
            </a:endParaRPr>
          </a:p>
        </p:txBody>
      </p:sp>
      <p:pic>
        <p:nvPicPr>
          <p:cNvPr id="5" name="Picture 7"/>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8435579" y="66675"/>
            <a:ext cx="1152261" cy="1157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6330" y="46181"/>
            <a:ext cx="8420100" cy="1020621"/>
          </a:xfrm>
        </p:spPr>
        <p:txBody>
          <a:bodyPr>
            <a:normAutofit/>
          </a:bodyPr>
          <a:lstStyle>
            <a:lvl1pPr algn="l">
              <a:defRPr sz="2925">
                <a:solidFill>
                  <a:schemeClr val="bg1"/>
                </a:solidFill>
              </a:defRPr>
            </a:lvl1pPr>
          </a:lstStyle>
          <a:p>
            <a:r>
              <a:rPr lang="en-US" smtClean="0"/>
              <a:t>Click to edit Master title style</a:t>
            </a:r>
            <a:endParaRPr lang="en-US" dirty="0"/>
          </a:p>
        </p:txBody>
      </p:sp>
      <p:sp>
        <p:nvSpPr>
          <p:cNvPr id="12" name="Text Placeholder 11"/>
          <p:cNvSpPr>
            <a:spLocks noGrp="1"/>
          </p:cNvSpPr>
          <p:nvPr>
            <p:ph type="body" sz="quarter" idx="10"/>
          </p:nvPr>
        </p:nvSpPr>
        <p:spPr>
          <a:xfrm>
            <a:off x="825500" y="1752600"/>
            <a:ext cx="6851650" cy="2514600"/>
          </a:xfrm>
        </p:spPr>
        <p:txBody>
          <a:bodyPr/>
          <a:lstStyle>
            <a:lvl1pPr>
              <a:defRPr baseline="0"/>
            </a:lvl1pPr>
          </a:lstStyle>
          <a:p>
            <a:pPr lvl="0"/>
            <a:r>
              <a:rPr lang="en-US" smtClean="0"/>
              <a:t>Click to edit Master text styles</a:t>
            </a:r>
          </a:p>
        </p:txBody>
      </p:sp>
    </p:spTree>
    <p:extLst>
      <p:ext uri="{BB962C8B-B14F-4D97-AF65-F5344CB8AC3E}">
        <p14:creationId xmlns:p14="http://schemas.microsoft.com/office/powerpoint/2010/main" val="18215448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3F2B740F-ACCC-5D47-913D-9FF1BA7D3E16}" type="datetimeFigureOut">
              <a:rPr lang="en-US" smtClean="0"/>
              <a:t>12/15/17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795143-510C-C64E-B3FF-CE5CC20AC3AB}"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5879" y="1709740"/>
            <a:ext cx="8543925"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75879" y="4589465"/>
            <a:ext cx="8543925"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F2B740F-ACCC-5D47-913D-9FF1BA7D3E16}" type="datetimeFigureOut">
              <a:rPr lang="en-US" smtClean="0"/>
              <a:t>12/15/17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795143-510C-C64E-B3FF-CE5CC20AC3AB}"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81038" y="1825625"/>
            <a:ext cx="421005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14913" y="1825625"/>
            <a:ext cx="421005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3F2B740F-ACCC-5D47-913D-9FF1BA7D3E16}" type="datetimeFigureOut">
              <a:rPr lang="en-US" smtClean="0"/>
              <a:t>12/15/17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795143-510C-C64E-B3FF-CE5CC20AC3AB}"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82328" y="365127"/>
            <a:ext cx="8543925"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82329" y="1681163"/>
            <a:ext cx="4190702"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2329" y="2505075"/>
            <a:ext cx="4190702"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14913" y="1681163"/>
            <a:ext cx="4211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14913" y="2505075"/>
            <a:ext cx="4211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3F2B740F-ACCC-5D47-913D-9FF1BA7D3E16}" type="datetimeFigureOut">
              <a:rPr lang="en-US" smtClean="0"/>
              <a:t>12/15/17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3795143-510C-C64E-B3FF-CE5CC20AC3AB}"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3F2B740F-ACCC-5D47-913D-9FF1BA7D3E16}" type="datetimeFigureOut">
              <a:rPr lang="en-US" smtClean="0"/>
              <a:t>12/15/17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3795143-510C-C64E-B3FF-CE5CC20AC3AB}"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F2B740F-ACCC-5D47-913D-9FF1BA7D3E16}" type="datetimeFigureOut">
              <a:rPr lang="en-US" smtClean="0"/>
              <a:t>12/15/17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3795143-510C-C64E-B3FF-CE5CC20AC3AB}"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4211340" y="987427"/>
            <a:ext cx="501491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F2B740F-ACCC-5D47-913D-9FF1BA7D3E16}" type="datetimeFigureOut">
              <a:rPr lang="en-US" smtClean="0"/>
              <a:t>12/15/17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795143-510C-C64E-B3FF-CE5CC20AC3AB}"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4211340" y="987427"/>
            <a:ext cx="5014913"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dirty="0"/>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F2B740F-ACCC-5D47-913D-9FF1BA7D3E16}" type="datetimeFigureOut">
              <a:rPr lang="en-US" smtClean="0"/>
              <a:t>12/15/17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795143-510C-C64E-B3FF-CE5CC20AC3AB}"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1038" y="365127"/>
            <a:ext cx="8543925"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81038" y="1825625"/>
            <a:ext cx="8543925"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81038" y="6356352"/>
            <a:ext cx="222885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F2B740F-ACCC-5D47-913D-9FF1BA7D3E16}" type="datetimeFigureOut">
              <a:rPr lang="en-US" smtClean="0"/>
              <a:t>12/15/17</a:t>
            </a:fld>
            <a:endParaRPr lang="en-US"/>
          </a:p>
        </p:txBody>
      </p:sp>
      <p:sp>
        <p:nvSpPr>
          <p:cNvPr id="5" name="Footer Placeholder 4"/>
          <p:cNvSpPr>
            <a:spLocks noGrp="1"/>
          </p:cNvSpPr>
          <p:nvPr>
            <p:ph type="ftr" sz="quarter" idx="3"/>
          </p:nvPr>
        </p:nvSpPr>
        <p:spPr>
          <a:xfrm>
            <a:off x="3281363" y="6356352"/>
            <a:ext cx="334327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996113" y="6356352"/>
            <a:ext cx="2228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3795143-510C-C64E-B3FF-CE5CC20AC3AB}" type="slidenum">
              <a:rPr lang="en-US" smtClean="0"/>
              <a:t>‹#›</a:t>
            </a:fld>
            <a:endParaRPr lang="en-US"/>
          </a:p>
        </p:txBody>
      </p:sp>
    </p:spTree>
    <p:extLst>
      <p:ext uri="{BB962C8B-B14F-4D97-AF65-F5344CB8AC3E}">
        <p14:creationId xmlns:p14="http://schemas.microsoft.com/office/powerpoint/2010/main" val="124158916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4" r:id="rId12"/>
    <p:sldLayoutId id="2147483675" r:id="rId13"/>
    <p:sldLayoutId id="2147483677" r:id="rId14"/>
    <p:sldLayoutId id="2147483678" r:id="rId15"/>
    <p:sldLayoutId id="2147483679" r:id="rId1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jpeg"/><Relationship Id="rId3" Type="http://schemas.openxmlformats.org/officeDocument/2006/relationships/image" Target="../media/image7.jpeg"/></Relationships>
</file>

<file path=ppt/slides/_rels/slide10.xml.rels><?xml version="1.0" encoding="UTF-8" standalone="yes"?>
<Relationships xmlns="http://schemas.openxmlformats.org/package/2006/relationships"><Relationship Id="rId3" Type="http://schemas.openxmlformats.org/officeDocument/2006/relationships/image" Target="../media/image47.jpeg"/><Relationship Id="rId4" Type="http://schemas.openxmlformats.org/officeDocument/2006/relationships/image" Target="../media/image48.jpeg"/><Relationship Id="rId5" Type="http://schemas.openxmlformats.org/officeDocument/2006/relationships/image" Target="../media/image49.jpeg"/><Relationship Id="rId6" Type="http://schemas.openxmlformats.org/officeDocument/2006/relationships/image" Target="../media/image50.jpeg"/><Relationship Id="rId7" Type="http://schemas.openxmlformats.org/officeDocument/2006/relationships/image" Target="../media/image51.png"/><Relationship Id="rId8" Type="http://schemas.openxmlformats.org/officeDocument/2006/relationships/image" Target="../media/image52.jpeg"/><Relationship Id="rId9" Type="http://schemas.openxmlformats.org/officeDocument/2006/relationships/image" Target="../media/image53.jpeg"/><Relationship Id="rId1" Type="http://schemas.openxmlformats.org/officeDocument/2006/relationships/slideLayout" Target="../slideLayouts/slideLayout13.xml"/><Relationship Id="rId2" Type="http://schemas.openxmlformats.org/officeDocument/2006/relationships/notesSlide" Target="../notesSlides/notesSlide7.xml"/></Relationships>
</file>

<file path=ppt/slides/_rels/slide11.xml.rels><?xml version="1.0" encoding="UTF-8" standalone="yes"?>
<Relationships xmlns="http://schemas.openxmlformats.org/package/2006/relationships"><Relationship Id="rId13" Type="http://schemas.openxmlformats.org/officeDocument/2006/relationships/oleObject" Target="../embeddings/oleObject4.bin"/><Relationship Id="rId14" Type="http://schemas.openxmlformats.org/officeDocument/2006/relationships/image" Target="../media/image55.png"/><Relationship Id="rId15" Type="http://schemas.openxmlformats.org/officeDocument/2006/relationships/oleObject" Target="../embeddings/oleObject5.bin"/><Relationship Id="rId16" Type="http://schemas.openxmlformats.org/officeDocument/2006/relationships/image" Target="../media/image56.png"/><Relationship Id="rId17" Type="http://schemas.openxmlformats.org/officeDocument/2006/relationships/oleObject" Target="../embeddings/oleObject6.bin"/><Relationship Id="rId18" Type="http://schemas.openxmlformats.org/officeDocument/2006/relationships/image" Target="../media/image57.png"/><Relationship Id="rId19" Type="http://schemas.openxmlformats.org/officeDocument/2006/relationships/oleObject" Target="../embeddings/oleObject7.bin"/><Relationship Id="rId50" Type="http://schemas.openxmlformats.org/officeDocument/2006/relationships/image" Target="../media/image67.png"/><Relationship Id="rId51" Type="http://schemas.openxmlformats.org/officeDocument/2006/relationships/image" Target="../media/image87.png"/><Relationship Id="rId52" Type="http://schemas.openxmlformats.org/officeDocument/2006/relationships/image" Target="../media/image88.png"/><Relationship Id="rId53" Type="http://schemas.openxmlformats.org/officeDocument/2006/relationships/image" Target="../media/image89.png"/><Relationship Id="rId54" Type="http://schemas.openxmlformats.org/officeDocument/2006/relationships/image" Target="../media/image90.png"/><Relationship Id="rId55" Type="http://schemas.openxmlformats.org/officeDocument/2006/relationships/image" Target="../media/image91.png"/><Relationship Id="rId40" Type="http://schemas.openxmlformats.org/officeDocument/2006/relationships/image" Target="../media/image86.jpeg"/><Relationship Id="rId41" Type="http://schemas.openxmlformats.org/officeDocument/2006/relationships/oleObject" Target="../embeddings/oleObject12.bin"/><Relationship Id="rId42" Type="http://schemas.openxmlformats.org/officeDocument/2006/relationships/image" Target="../media/image63.png"/><Relationship Id="rId43" Type="http://schemas.openxmlformats.org/officeDocument/2006/relationships/oleObject" Target="../embeddings/oleObject13.bin"/><Relationship Id="rId44" Type="http://schemas.openxmlformats.org/officeDocument/2006/relationships/image" Target="../media/image64.png"/><Relationship Id="rId45" Type="http://schemas.openxmlformats.org/officeDocument/2006/relationships/oleObject" Target="../embeddings/oleObject14.bin"/><Relationship Id="rId46" Type="http://schemas.openxmlformats.org/officeDocument/2006/relationships/image" Target="../media/image65.png"/><Relationship Id="rId47" Type="http://schemas.openxmlformats.org/officeDocument/2006/relationships/oleObject" Target="../embeddings/oleObject15.bin"/><Relationship Id="rId48" Type="http://schemas.openxmlformats.org/officeDocument/2006/relationships/image" Target="../media/image66.png"/><Relationship Id="rId49" Type="http://schemas.openxmlformats.org/officeDocument/2006/relationships/oleObject" Target="../embeddings/oleObject16.bin"/><Relationship Id="rId1" Type="http://schemas.openxmlformats.org/officeDocument/2006/relationships/vmlDrawing" Target="../drawings/vmlDrawing3.vml"/><Relationship Id="rId2" Type="http://schemas.openxmlformats.org/officeDocument/2006/relationships/slideLayout" Target="../slideLayouts/slideLayout16.xml"/><Relationship Id="rId3" Type="http://schemas.openxmlformats.org/officeDocument/2006/relationships/notesSlide" Target="../notesSlides/notesSlide8.xml"/><Relationship Id="rId4" Type="http://schemas.openxmlformats.org/officeDocument/2006/relationships/image" Target="../media/image68.jpeg"/><Relationship Id="rId5" Type="http://schemas.openxmlformats.org/officeDocument/2006/relationships/image" Target="../media/image69.jpeg"/><Relationship Id="rId6" Type="http://schemas.openxmlformats.org/officeDocument/2006/relationships/image" Target="../media/image70.emf"/><Relationship Id="rId7" Type="http://schemas.openxmlformats.org/officeDocument/2006/relationships/image" Target="../media/image71.jpeg"/><Relationship Id="rId8" Type="http://schemas.openxmlformats.org/officeDocument/2006/relationships/image" Target="../media/image72.png"/><Relationship Id="rId9" Type="http://schemas.openxmlformats.org/officeDocument/2006/relationships/image" Target="../media/image73.png"/><Relationship Id="rId30" Type="http://schemas.openxmlformats.org/officeDocument/2006/relationships/image" Target="../media/image76.png"/><Relationship Id="rId31" Type="http://schemas.openxmlformats.org/officeDocument/2006/relationships/image" Target="../media/image77.png"/><Relationship Id="rId32" Type="http://schemas.openxmlformats.org/officeDocument/2006/relationships/image" Target="../media/image78.png"/><Relationship Id="rId33" Type="http://schemas.openxmlformats.org/officeDocument/2006/relationships/image" Target="../media/image79.jpeg"/><Relationship Id="rId34" Type="http://schemas.openxmlformats.org/officeDocument/2006/relationships/image" Target="../media/image80.png"/><Relationship Id="rId35" Type="http://schemas.openxmlformats.org/officeDocument/2006/relationships/image" Target="../media/image81.jpeg"/><Relationship Id="rId36" Type="http://schemas.openxmlformats.org/officeDocument/2006/relationships/image" Target="../media/image82.png"/><Relationship Id="rId37" Type="http://schemas.openxmlformats.org/officeDocument/2006/relationships/image" Target="../media/image83.tiff"/><Relationship Id="rId38" Type="http://schemas.openxmlformats.org/officeDocument/2006/relationships/image" Target="../media/image84.jpeg"/><Relationship Id="rId39" Type="http://schemas.openxmlformats.org/officeDocument/2006/relationships/image" Target="../media/image85.png"/><Relationship Id="rId20" Type="http://schemas.openxmlformats.org/officeDocument/2006/relationships/image" Target="../media/image58.png"/><Relationship Id="rId21" Type="http://schemas.openxmlformats.org/officeDocument/2006/relationships/oleObject" Target="../embeddings/oleObject8.bin"/><Relationship Id="rId22" Type="http://schemas.openxmlformats.org/officeDocument/2006/relationships/image" Target="../media/image59.png"/><Relationship Id="rId23" Type="http://schemas.openxmlformats.org/officeDocument/2006/relationships/oleObject" Target="../embeddings/oleObject9.bin"/><Relationship Id="rId24" Type="http://schemas.openxmlformats.org/officeDocument/2006/relationships/image" Target="../media/image60.png"/><Relationship Id="rId25" Type="http://schemas.openxmlformats.org/officeDocument/2006/relationships/oleObject" Target="../embeddings/oleObject10.bin"/><Relationship Id="rId26" Type="http://schemas.openxmlformats.org/officeDocument/2006/relationships/image" Target="../media/image61.png"/><Relationship Id="rId27" Type="http://schemas.openxmlformats.org/officeDocument/2006/relationships/oleObject" Target="../embeddings/oleObject11.bin"/><Relationship Id="rId28" Type="http://schemas.openxmlformats.org/officeDocument/2006/relationships/image" Target="../media/image62.png"/><Relationship Id="rId29" Type="http://schemas.openxmlformats.org/officeDocument/2006/relationships/image" Target="../media/image75.png"/><Relationship Id="rId10" Type="http://schemas.openxmlformats.org/officeDocument/2006/relationships/image" Target="../media/image74.png"/><Relationship Id="rId11" Type="http://schemas.openxmlformats.org/officeDocument/2006/relationships/oleObject" Target="../embeddings/oleObject3.bin"/><Relationship Id="rId12" Type="http://schemas.openxmlformats.org/officeDocument/2006/relationships/image" Target="../media/image54.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2.jpeg"/><Relationship Id="rId3" Type="http://schemas.openxmlformats.org/officeDocument/2006/relationships/image" Target="../media/image93.jpeg"/></Relationships>
</file>

<file path=ppt/slides/_rels/slide13.xml.rels><?xml version="1.0" encoding="UTF-8" standalone="yes"?>
<Relationships xmlns="http://schemas.openxmlformats.org/package/2006/relationships"><Relationship Id="rId3" Type="http://schemas.openxmlformats.org/officeDocument/2006/relationships/image" Target="../media/image94.jpeg"/><Relationship Id="rId4" Type="http://schemas.openxmlformats.org/officeDocument/2006/relationships/image" Target="../media/image95.jpeg"/><Relationship Id="rId5" Type="http://schemas.openxmlformats.org/officeDocument/2006/relationships/image" Target="../media/image96.jpeg"/><Relationship Id="rId6" Type="http://schemas.openxmlformats.org/officeDocument/2006/relationships/image" Target="../media/image97.jpeg"/><Relationship Id="rId7" Type="http://schemas.openxmlformats.org/officeDocument/2006/relationships/image" Target="../media/image6.jpe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14.xml.rels><?xml version="1.0" encoding="UTF-8" standalone="yes"?>
<Relationships xmlns="http://schemas.openxmlformats.org/package/2006/relationships"><Relationship Id="rId3" Type="http://schemas.openxmlformats.org/officeDocument/2006/relationships/image" Target="../media/image98.jpeg"/><Relationship Id="rId4" Type="http://schemas.openxmlformats.org/officeDocument/2006/relationships/image" Target="../media/image93.jpeg"/><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17.bin"/><Relationship Id="rId4" Type="http://schemas.openxmlformats.org/officeDocument/2006/relationships/image" Target="../media/image10.png"/><Relationship Id="rId5" Type="http://schemas.openxmlformats.org/officeDocument/2006/relationships/image" Target="../media/image15.jpeg"/><Relationship Id="rId6" Type="http://schemas.openxmlformats.org/officeDocument/2006/relationships/image" Target="../media/image99.jpeg"/><Relationship Id="rId1" Type="http://schemas.openxmlformats.org/officeDocument/2006/relationships/vmlDrawing" Target="../drawings/vmlDrawing4.vml"/><Relationship Id="rId2"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00.jpeg"/><Relationship Id="rId4" Type="http://schemas.openxmlformats.org/officeDocument/2006/relationships/image" Target="../media/image101.jpeg"/><Relationship Id="rId5" Type="http://schemas.openxmlformats.org/officeDocument/2006/relationships/image" Target="../media/image102.jpeg"/><Relationship Id="rId6" Type="http://schemas.openxmlformats.org/officeDocument/2006/relationships/image" Target="../media/image103.jpeg"/><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4.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105.jpeg"/></Relationships>
</file>

<file path=ppt/slides/_rels/slide19.xml.rels><?xml version="1.0" encoding="UTF-8" standalone="yes"?>
<Relationships xmlns="http://schemas.openxmlformats.org/package/2006/relationships"><Relationship Id="rId3" Type="http://schemas.openxmlformats.org/officeDocument/2006/relationships/image" Target="../media/image106.png"/><Relationship Id="rId4" Type="http://schemas.openxmlformats.org/officeDocument/2006/relationships/image" Target="../media/image107.jpeg"/><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2.xml.rels><?xml version="1.0" encoding="UTF-8" standalone="yes"?>
<Relationships xmlns="http://schemas.openxmlformats.org/package/2006/relationships"><Relationship Id="rId3" Type="http://schemas.openxmlformats.org/officeDocument/2006/relationships/hyperlink" Target="https://www.nature.com/news/lessons-from-history-for-the-future-of-work-1.22825#auth-1" TargetMode="External"/><Relationship Id="rId4" Type="http://schemas.openxmlformats.org/officeDocument/2006/relationships/image" Target="../media/image7.jpeg"/><Relationship Id="rId5" Type="http://schemas.openxmlformats.org/officeDocument/2006/relationships/image" Target="../media/image8.jpeg"/><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8.emf"/><Relationship Id="rId3" Type="http://schemas.openxmlformats.org/officeDocument/2006/relationships/image" Target="../media/image109.emf"/></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7.jpeg"/></Relationships>
</file>

<file path=ppt/slides/_rels/slide22.xml.rels><?xml version="1.0" encoding="UTF-8" standalone="yes"?>
<Relationships xmlns="http://schemas.openxmlformats.org/package/2006/relationships"><Relationship Id="rId3" Type="http://schemas.openxmlformats.org/officeDocument/2006/relationships/image" Target="../media/image110.png"/><Relationship Id="rId4" Type="http://schemas.openxmlformats.org/officeDocument/2006/relationships/image" Target="../media/image111.jpeg"/><Relationship Id="rId1" Type="http://schemas.openxmlformats.org/officeDocument/2006/relationships/slideLayout" Target="../slideLayouts/slideLayout2.xml"/><Relationship Id="rId2" Type="http://schemas.openxmlformats.org/officeDocument/2006/relationships/hyperlink" Target="http://azizi.ilri.org/cgi-bin/LiveDash.py/" TargetMode="Externa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24.xml.rels><?xml version="1.0" encoding="UTF-8" standalone="yes"?>
<Relationships xmlns="http://schemas.openxmlformats.org/package/2006/relationships"><Relationship Id="rId3" Type="http://schemas.openxmlformats.org/officeDocument/2006/relationships/image" Target="../media/image92.jpeg"/><Relationship Id="rId4" Type="http://schemas.openxmlformats.org/officeDocument/2006/relationships/image" Target="../media/image113.jpeg"/><Relationship Id="rId1" Type="http://schemas.openxmlformats.org/officeDocument/2006/relationships/slideLayout" Target="../slideLayouts/slideLayout1.xml"/><Relationship Id="rId2" Type="http://schemas.openxmlformats.org/officeDocument/2006/relationships/image" Target="../media/image112.png"/></Relationships>
</file>

<file path=ppt/slides/_rels/slide25.xml.rels><?xml version="1.0" encoding="UTF-8" standalone="yes"?>
<Relationships xmlns="http://schemas.openxmlformats.org/package/2006/relationships"><Relationship Id="rId3" Type="http://schemas.openxmlformats.org/officeDocument/2006/relationships/image" Target="../media/image114.png"/><Relationship Id="rId4" Type="http://schemas.openxmlformats.org/officeDocument/2006/relationships/image" Target="../media/image92.jpeg"/><Relationship Id="rId5" Type="http://schemas.openxmlformats.org/officeDocument/2006/relationships/image" Target="../media/image113.jpeg"/><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26.xml.rels><?xml version="1.0" encoding="UTF-8" standalone="yes"?>
<Relationships xmlns="http://schemas.openxmlformats.org/package/2006/relationships"><Relationship Id="rId3" Type="http://schemas.openxmlformats.org/officeDocument/2006/relationships/image" Target="../media/image92.jpeg"/><Relationship Id="rId4" Type="http://schemas.openxmlformats.org/officeDocument/2006/relationships/image" Target="../media/image113.jpeg"/><Relationship Id="rId1" Type="http://schemas.openxmlformats.org/officeDocument/2006/relationships/slideLayout" Target="../slideLayouts/slideLayout2.xml"/><Relationship Id="rId2" Type="http://schemas.openxmlformats.org/officeDocument/2006/relationships/image" Target="../media/image115.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113.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3.jpe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113.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png"/></Relationships>
</file>

<file path=ppt/slides/_rels/slide30.xml.rels><?xml version="1.0" encoding="UTF-8" standalone="yes"?>
<Relationships xmlns="http://schemas.openxmlformats.org/package/2006/relationships"><Relationship Id="rId3" Type="http://schemas.openxmlformats.org/officeDocument/2006/relationships/image" Target="../media/image116.jpeg"/><Relationship Id="rId4" Type="http://schemas.openxmlformats.org/officeDocument/2006/relationships/image" Target="../media/image113.jpeg"/><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31.xml.rels><?xml version="1.0" encoding="UTF-8" standalone="yes"?>
<Relationships xmlns="http://schemas.openxmlformats.org/package/2006/relationships"><Relationship Id="rId3" Type="http://schemas.openxmlformats.org/officeDocument/2006/relationships/image" Target="../media/image118.png"/><Relationship Id="rId4" Type="http://schemas.openxmlformats.org/officeDocument/2006/relationships/image" Target="../media/image119.png"/><Relationship Id="rId5" Type="http://schemas.openxmlformats.org/officeDocument/2006/relationships/image" Target="../media/image120.jpeg"/><Relationship Id="rId6" Type="http://schemas.openxmlformats.org/officeDocument/2006/relationships/image" Target="../media/image121.png"/><Relationship Id="rId1" Type="http://schemas.openxmlformats.org/officeDocument/2006/relationships/slideLayout" Target="../slideLayouts/slideLayout1.xml"/><Relationship Id="rId2" Type="http://schemas.openxmlformats.org/officeDocument/2006/relationships/image" Target="../media/image117.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122.jpeg"/></Relationships>
</file>

<file path=ppt/slides/_rels/slide33.xml.rels><?xml version="1.0" encoding="UTF-8" standalone="yes"?>
<Relationships xmlns="http://schemas.openxmlformats.org/package/2006/relationships"><Relationship Id="rId3" Type="http://schemas.openxmlformats.org/officeDocument/2006/relationships/image" Target="../media/image92.jpeg"/><Relationship Id="rId4" Type="http://schemas.openxmlformats.org/officeDocument/2006/relationships/image" Target="../media/image123.jpeg"/><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21.xml"/><Relationship Id="rId4" Type="http://schemas.openxmlformats.org/officeDocument/2006/relationships/image" Target="../media/image11.jpeg"/><Relationship Id="rId5" Type="http://schemas.openxmlformats.org/officeDocument/2006/relationships/oleObject" Target="../embeddings/oleObject18.bin"/><Relationship Id="rId6" Type="http://schemas.openxmlformats.org/officeDocument/2006/relationships/image" Target="../media/image10.png"/><Relationship Id="rId7" Type="http://schemas.openxmlformats.org/officeDocument/2006/relationships/image" Target="../media/image12.png"/><Relationship Id="rId8" Type="http://schemas.openxmlformats.org/officeDocument/2006/relationships/image" Target="../media/image13.png"/><Relationship Id="rId9" Type="http://schemas.openxmlformats.org/officeDocument/2006/relationships/image" Target="../media/image14.jpeg"/><Relationship Id="rId10" Type="http://schemas.openxmlformats.org/officeDocument/2006/relationships/image" Target="../media/image15.jpeg"/><Relationship Id="rId11" Type="http://schemas.openxmlformats.org/officeDocument/2006/relationships/image" Target="../media/image16.png"/><Relationship Id="rId1" Type="http://schemas.openxmlformats.org/officeDocument/2006/relationships/vmlDrawing" Target="../drawings/vmlDrawing5.vml"/><Relationship Id="rId2"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25.png"/><Relationship Id="rId4" Type="http://schemas.openxmlformats.org/officeDocument/2006/relationships/comments" Target="../comments/comment1.xml"/><Relationship Id="rId1" Type="http://schemas.openxmlformats.org/officeDocument/2006/relationships/slideLayout" Target="../slideLayouts/slideLayout2.xml"/><Relationship Id="rId2" Type="http://schemas.openxmlformats.org/officeDocument/2006/relationships/image" Target="../media/image124.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127.png"/><Relationship Id="rId4" Type="http://schemas.openxmlformats.org/officeDocument/2006/relationships/image" Target="../media/image128.png"/><Relationship Id="rId5" Type="http://schemas.openxmlformats.org/officeDocument/2006/relationships/image" Target="../media/image129.png"/><Relationship Id="rId6" Type="http://schemas.openxmlformats.org/officeDocument/2006/relationships/image" Target="../media/image130.png"/><Relationship Id="rId7" Type="http://schemas.openxmlformats.org/officeDocument/2006/relationships/image" Target="../media/image131.png"/><Relationship Id="rId1" Type="http://schemas.openxmlformats.org/officeDocument/2006/relationships/slideLayout" Target="../slideLayouts/slideLayout7.xml"/><Relationship Id="rId2" Type="http://schemas.openxmlformats.org/officeDocument/2006/relationships/image" Target="../media/image126.png"/></Relationships>
</file>

<file path=ppt/slides/_rels/slide38.xml.rels><?xml version="1.0" encoding="UTF-8" standalone="yes"?>
<Relationships xmlns="http://schemas.openxmlformats.org/package/2006/relationships"><Relationship Id="rId3" Type="http://schemas.openxmlformats.org/officeDocument/2006/relationships/image" Target="../media/image133.png"/><Relationship Id="rId4" Type="http://schemas.openxmlformats.org/officeDocument/2006/relationships/image" Target="../media/image134.png"/><Relationship Id="rId5" Type="http://schemas.openxmlformats.org/officeDocument/2006/relationships/image" Target="../media/image135.png"/><Relationship Id="rId1" Type="http://schemas.openxmlformats.org/officeDocument/2006/relationships/slideLayout" Target="../slideLayouts/slideLayout6.xml"/><Relationship Id="rId2" Type="http://schemas.openxmlformats.org/officeDocument/2006/relationships/image" Target="../media/image132.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136.png"/></Relationships>
</file>

<file path=ppt/slides/_rels/slide4.xml.rels><?xml version="1.0" encoding="UTF-8" standalone="yes"?>
<Relationships xmlns="http://schemas.openxmlformats.org/package/2006/relationships"><Relationship Id="rId1" Type="http://schemas.openxmlformats.org/officeDocument/2006/relationships/tags" Target="../tags/tag1.xml"/><Relationship Id="rId2" Type="http://schemas.openxmlformats.org/officeDocument/2006/relationships/slideLayout" Target="../slideLayouts/slideLayout12.xml"/><Relationship Id="rId3" Type="http://schemas.openxmlformats.org/officeDocument/2006/relationships/notesSlide" Target="../notesSlides/notesSlide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7.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8.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9.jpeg"/></Relationships>
</file>

<file path=ppt/slides/_rels/slide43.xml.rels><?xml version="1.0" encoding="UTF-8" standalone="yes"?>
<Relationships xmlns="http://schemas.openxmlformats.org/package/2006/relationships"><Relationship Id="rId3" Type="http://schemas.openxmlformats.org/officeDocument/2006/relationships/image" Target="../media/image140.png"/><Relationship Id="rId4" Type="http://schemas.openxmlformats.org/officeDocument/2006/relationships/image" Target="../media/image141.png"/><Relationship Id="rId5" Type="http://schemas.openxmlformats.org/officeDocument/2006/relationships/image" Target="../media/image142.png"/><Relationship Id="rId1" Type="http://schemas.openxmlformats.org/officeDocument/2006/relationships/slideLayout" Target="../slideLayouts/slideLayout1.xml"/><Relationship Id="rId2" Type="http://schemas.openxmlformats.org/officeDocument/2006/relationships/notesSlide" Target="../notesSlides/notesSlide2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3.png"/><Relationship Id="rId3" Type="http://schemas.openxmlformats.org/officeDocument/2006/relationships/image" Target="../media/image15.jpeg"/></Relationships>
</file>

<file path=ppt/slides/_rels/slide45.xml.rels><?xml version="1.0" encoding="UTF-8" standalone="yes"?>
<Relationships xmlns="http://schemas.openxmlformats.org/package/2006/relationships"><Relationship Id="rId3" Type="http://schemas.openxmlformats.org/officeDocument/2006/relationships/image" Target="../media/image145.png"/><Relationship Id="rId4" Type="http://schemas.openxmlformats.org/officeDocument/2006/relationships/image" Target="../media/image146.png"/><Relationship Id="rId1" Type="http://schemas.openxmlformats.org/officeDocument/2006/relationships/slideLayout" Target="../slideLayouts/slideLayout2.xml"/><Relationship Id="rId2" Type="http://schemas.openxmlformats.org/officeDocument/2006/relationships/image" Target="../media/image144.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4.xml"/><Relationship Id="rId3" Type="http://schemas.openxmlformats.org/officeDocument/2006/relationships/image" Target="../media/image147.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8.png"/></Relationships>
</file>

<file path=ppt/slides/_rels/slide48.xml.rels><?xml version="1.0" encoding="UTF-8" standalone="yes"?>
<Relationships xmlns="http://schemas.openxmlformats.org/package/2006/relationships"><Relationship Id="rId3" Type="http://schemas.openxmlformats.org/officeDocument/2006/relationships/image" Target="../media/image150.jpeg"/><Relationship Id="rId4" Type="http://schemas.openxmlformats.org/officeDocument/2006/relationships/image" Target="../media/image151.jpeg"/><Relationship Id="rId1" Type="http://schemas.openxmlformats.org/officeDocument/2006/relationships/slideLayout" Target="../slideLayouts/slideLayout2.xml"/><Relationship Id="rId2" Type="http://schemas.openxmlformats.org/officeDocument/2006/relationships/image" Target="../media/image149.tiff"/></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152.jp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4" Type="http://schemas.openxmlformats.org/officeDocument/2006/relationships/image" Target="../media/image11.jpeg"/><Relationship Id="rId5" Type="http://schemas.openxmlformats.org/officeDocument/2006/relationships/oleObject" Target="../embeddings/oleObject1.bin"/><Relationship Id="rId6" Type="http://schemas.openxmlformats.org/officeDocument/2006/relationships/image" Target="../media/image10.png"/><Relationship Id="rId7" Type="http://schemas.openxmlformats.org/officeDocument/2006/relationships/image" Target="../media/image12.png"/><Relationship Id="rId8" Type="http://schemas.openxmlformats.org/officeDocument/2006/relationships/image" Target="../media/image13.png"/><Relationship Id="rId9" Type="http://schemas.openxmlformats.org/officeDocument/2006/relationships/image" Target="../media/image14.jpeg"/><Relationship Id="rId10" Type="http://schemas.openxmlformats.org/officeDocument/2006/relationships/image" Target="../media/image15.jpeg"/><Relationship Id="rId11" Type="http://schemas.openxmlformats.org/officeDocument/2006/relationships/image" Target="../media/image16.png"/><Relationship Id="rId1" Type="http://schemas.openxmlformats.org/officeDocument/2006/relationships/vmlDrawing" Target="../drawings/vmlDrawing1.vml"/><Relationship Id="rId2"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image" Target="../media/image153.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4.jpe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2.jpeg"/><Relationship Id="rId3" Type="http://schemas.openxmlformats.org/officeDocument/2006/relationships/image" Target="../media/image155.jpeg"/></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27.xml"/><Relationship Id="rId4" Type="http://schemas.openxmlformats.org/officeDocument/2006/relationships/image" Target="../media/image11.jpeg"/><Relationship Id="rId5" Type="http://schemas.openxmlformats.org/officeDocument/2006/relationships/oleObject" Target="../embeddings/oleObject19.bin"/><Relationship Id="rId6" Type="http://schemas.openxmlformats.org/officeDocument/2006/relationships/image" Target="../media/image10.png"/><Relationship Id="rId7" Type="http://schemas.openxmlformats.org/officeDocument/2006/relationships/image" Target="../media/image12.png"/><Relationship Id="rId8" Type="http://schemas.openxmlformats.org/officeDocument/2006/relationships/image" Target="../media/image13.png"/><Relationship Id="rId9" Type="http://schemas.openxmlformats.org/officeDocument/2006/relationships/image" Target="../media/image14.jpeg"/><Relationship Id="rId10" Type="http://schemas.openxmlformats.org/officeDocument/2006/relationships/image" Target="../media/image15.jpeg"/><Relationship Id="rId11" Type="http://schemas.openxmlformats.org/officeDocument/2006/relationships/image" Target="../media/image16.png"/><Relationship Id="rId1" Type="http://schemas.openxmlformats.org/officeDocument/2006/relationships/vmlDrawing" Target="../drawings/vmlDrawing6.vml"/><Relationship Id="rId2"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156.jpeg"/><Relationship Id="rId4" Type="http://schemas.openxmlformats.org/officeDocument/2006/relationships/image" Target="../media/image157.jpeg"/><Relationship Id="rId5" Type="http://schemas.openxmlformats.org/officeDocument/2006/relationships/image" Target="cid:5507a170-d2f2-44d4-a37d-754333347287@eurprd03.prod.outlook.com" TargetMode="External"/><Relationship Id="rId6" Type="http://schemas.openxmlformats.org/officeDocument/2006/relationships/image" Target="../media/image158.jpeg"/><Relationship Id="rId1" Type="http://schemas.openxmlformats.org/officeDocument/2006/relationships/slideLayout" Target="../slideLayouts/slideLayout7.xml"/><Relationship Id="rId2" Type="http://schemas.openxmlformats.org/officeDocument/2006/relationships/notesSlide" Target="../notesSlides/notesSlide28.xml"/></Relationships>
</file>

<file path=ppt/slides/_rels/slide55.xml.rels><?xml version="1.0" encoding="UTF-8" standalone="yes"?>
<Relationships xmlns="http://schemas.openxmlformats.org/package/2006/relationships"><Relationship Id="rId3" Type="http://schemas.openxmlformats.org/officeDocument/2006/relationships/chart" Target="../charts/chart1.xml"/><Relationship Id="rId4" Type="http://schemas.openxmlformats.org/officeDocument/2006/relationships/image" Target="../media/image159.jpeg"/><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chart" Target="../charts/chart2.xml"/><Relationship Id="rId3" Type="http://schemas.openxmlformats.org/officeDocument/2006/relationships/image" Target="../media/image160.jpeg"/></Relationships>
</file>

<file path=ppt/slides/_rels/slide57.xml.rels><?xml version="1.0" encoding="UTF-8" standalone="yes"?>
<Relationships xmlns="http://schemas.openxmlformats.org/package/2006/relationships"><Relationship Id="rId3" Type="http://schemas.openxmlformats.org/officeDocument/2006/relationships/image" Target="../media/image161.jpeg"/><Relationship Id="rId4" Type="http://schemas.openxmlformats.org/officeDocument/2006/relationships/image" Target="../media/image162.png"/><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58.xml.rels><?xml version="1.0" encoding="UTF-8" standalone="yes"?>
<Relationships xmlns="http://schemas.openxmlformats.org/package/2006/relationships"><Relationship Id="rId3" Type="http://schemas.openxmlformats.org/officeDocument/2006/relationships/image" Target="../media/image161.jpeg"/><Relationship Id="rId4" Type="http://schemas.openxmlformats.org/officeDocument/2006/relationships/image" Target="../media/image163.jpeg"/><Relationship Id="rId5" Type="http://schemas.openxmlformats.org/officeDocument/2006/relationships/image" Target="cid:5507a170-d2f2-44d4-a37d-754333347287@eurprd03.prod.outlook.com" TargetMode="External"/><Relationship Id="rId1" Type="http://schemas.openxmlformats.org/officeDocument/2006/relationships/slideLayout" Target="../slideLayouts/slideLayout2.xml"/><Relationship Id="rId2" Type="http://schemas.openxmlformats.org/officeDocument/2006/relationships/notesSlide" Target="../notesSlides/notesSlide3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 Id="rId3" Type="http://schemas.openxmlformats.org/officeDocument/2006/relationships/image" Target="../media/image161.jpeg"/></Relationships>
</file>

<file path=ppt/slides/_rels/slide6.xml.rels><?xml version="1.0" encoding="UTF-8" standalone="yes"?>
<Relationships xmlns="http://schemas.openxmlformats.org/package/2006/relationships"><Relationship Id="rId11" Type="http://schemas.openxmlformats.org/officeDocument/2006/relationships/image" Target="../media/image25.jpeg"/><Relationship Id="rId12" Type="http://schemas.openxmlformats.org/officeDocument/2006/relationships/image" Target="../media/image26.jpeg"/><Relationship Id="rId13" Type="http://schemas.openxmlformats.org/officeDocument/2006/relationships/image" Target="../media/image27.jpeg"/><Relationship Id="rId14" Type="http://schemas.openxmlformats.org/officeDocument/2006/relationships/image" Target="../media/image28.jpeg"/><Relationship Id="rId15" Type="http://schemas.openxmlformats.org/officeDocument/2006/relationships/image" Target="../media/image29.tiff"/><Relationship Id="rId16" Type="http://schemas.openxmlformats.org/officeDocument/2006/relationships/image" Target="../media/image30.jpeg"/><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7.jpeg"/><Relationship Id="rId4" Type="http://schemas.openxmlformats.org/officeDocument/2006/relationships/image" Target="../media/image18.jpeg"/><Relationship Id="rId5" Type="http://schemas.openxmlformats.org/officeDocument/2006/relationships/image" Target="../media/image19.jpeg"/><Relationship Id="rId6" Type="http://schemas.openxmlformats.org/officeDocument/2006/relationships/image" Target="../media/image20.jpeg"/><Relationship Id="rId7" Type="http://schemas.openxmlformats.org/officeDocument/2006/relationships/image" Target="../media/image21.jpeg"/><Relationship Id="rId8" Type="http://schemas.openxmlformats.org/officeDocument/2006/relationships/image" Target="../media/image22.jpeg"/><Relationship Id="rId9" Type="http://schemas.openxmlformats.org/officeDocument/2006/relationships/image" Target="../media/image23.png"/><Relationship Id="rId10" Type="http://schemas.openxmlformats.org/officeDocument/2006/relationships/image" Target="../media/image24.jpeg"/></Relationships>
</file>

<file path=ppt/slides/_rels/slide60.xml.rels><?xml version="1.0" encoding="UTF-8" standalone="yes"?>
<Relationships xmlns="http://schemas.openxmlformats.org/package/2006/relationships"><Relationship Id="rId3" Type="http://schemas.openxmlformats.org/officeDocument/2006/relationships/image" Target="../media/image165.jpeg"/><Relationship Id="rId4" Type="http://schemas.openxmlformats.org/officeDocument/2006/relationships/image" Target="cid:5507a170-d2f2-44d4-a37d-754333347287@eurprd03.prod.outlook.com" TargetMode="External"/><Relationship Id="rId5" Type="http://schemas.openxmlformats.org/officeDocument/2006/relationships/image" Target="../media/image155.jpeg"/><Relationship Id="rId1" Type="http://schemas.openxmlformats.org/officeDocument/2006/relationships/slideLayout" Target="../slideLayouts/slideLayout2.xml"/><Relationship Id="rId2" Type="http://schemas.openxmlformats.org/officeDocument/2006/relationships/image" Target="../media/image164.png"/></Relationships>
</file>

<file path=ppt/slides/_rels/slide61.xml.rels><?xml version="1.0" encoding="UTF-8" standalone="yes"?>
<Relationships xmlns="http://schemas.openxmlformats.org/package/2006/relationships"><Relationship Id="rId3" Type="http://schemas.openxmlformats.org/officeDocument/2006/relationships/image" Target="../media/image167.png"/><Relationship Id="rId4" Type="http://schemas.openxmlformats.org/officeDocument/2006/relationships/image" Target="../media/image168.jpeg"/><Relationship Id="rId5" Type="http://schemas.openxmlformats.org/officeDocument/2006/relationships/image" Target="cid:5507a170-d2f2-44d4-a37d-754333347287@eurprd03.prod.outlook.com" TargetMode="External"/><Relationship Id="rId1" Type="http://schemas.openxmlformats.org/officeDocument/2006/relationships/slideLayout" Target="../slideLayouts/slideLayout2.xml"/><Relationship Id="rId2" Type="http://schemas.openxmlformats.org/officeDocument/2006/relationships/image" Target="../media/image166.png"/></Relationships>
</file>

<file path=ppt/slides/_rels/slide62.xml.rels><?xml version="1.0" encoding="UTF-8" standalone="yes"?>
<Relationships xmlns="http://schemas.openxmlformats.org/package/2006/relationships"><Relationship Id="rId3" Type="http://schemas.openxmlformats.org/officeDocument/2006/relationships/image" Target="../media/image169.PNG"/><Relationship Id="rId4" Type="http://schemas.openxmlformats.org/officeDocument/2006/relationships/image" Target="../media/image170.PNG"/><Relationship Id="rId5" Type="http://schemas.openxmlformats.org/officeDocument/2006/relationships/image" Target="../media/image171.jpeg"/><Relationship Id="rId6" Type="http://schemas.openxmlformats.org/officeDocument/2006/relationships/image" Target="cid:5507a170-d2f2-44d4-a37d-754333347287@eurprd03.prod.outlook.com" TargetMode="External"/><Relationship Id="rId1" Type="http://schemas.openxmlformats.org/officeDocument/2006/relationships/slideLayout" Target="../slideLayouts/slideLayout14.xml"/><Relationship Id="rId2" Type="http://schemas.openxmlformats.org/officeDocument/2006/relationships/notesSlide" Target="../notesSlides/notesSlide33.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34.xml"/><Relationship Id="rId4" Type="http://schemas.openxmlformats.org/officeDocument/2006/relationships/oleObject" Target="../embeddings/oleObject20.bin"/><Relationship Id="rId5" Type="http://schemas.openxmlformats.org/officeDocument/2006/relationships/image" Target="../media/image10.png"/><Relationship Id="rId6" Type="http://schemas.openxmlformats.org/officeDocument/2006/relationships/image" Target="../media/image12.png"/><Relationship Id="rId7" Type="http://schemas.openxmlformats.org/officeDocument/2006/relationships/image" Target="../media/image7.jpeg"/><Relationship Id="rId8" Type="http://schemas.openxmlformats.org/officeDocument/2006/relationships/image" Target="../media/image44.png"/><Relationship Id="rId9" Type="http://schemas.openxmlformats.org/officeDocument/2006/relationships/image" Target="../media/image45.jpeg"/><Relationship Id="rId1" Type="http://schemas.openxmlformats.org/officeDocument/2006/relationships/vmlDrawing" Target="../drawings/vmlDrawing7.vml"/><Relationship Id="rId2"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172.jpeg"/><Relationship Id="rId4" Type="http://schemas.openxmlformats.org/officeDocument/2006/relationships/image" Target="cid:5507a170-d2f2-44d4-a37d-754333347287@eurprd03.prod.outlook.com" TargetMode="External"/><Relationship Id="rId1" Type="http://schemas.openxmlformats.org/officeDocument/2006/relationships/slideLayout" Target="../slideLayouts/slideLayout2.xml"/><Relationship Id="rId2" Type="http://schemas.openxmlformats.org/officeDocument/2006/relationships/image" Target="../media/image155.jpeg"/></Relationships>
</file>

<file path=ppt/slides/_rels/slide65.xml.rels><?xml version="1.0" encoding="UTF-8" standalone="yes"?>
<Relationships xmlns="http://schemas.openxmlformats.org/package/2006/relationships"><Relationship Id="rId1" Type="http://schemas.openxmlformats.org/officeDocument/2006/relationships/tags" Target="../tags/tag2.xml"/><Relationship Id="rId2" Type="http://schemas.openxmlformats.org/officeDocument/2006/relationships/slideLayout" Target="../slideLayouts/slideLayout12.xml"/><Relationship Id="rId3" Type="http://schemas.openxmlformats.org/officeDocument/2006/relationships/notesSlide" Target="../notesSlides/notesSlide3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3.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 Id="rId3" Type="http://schemas.openxmlformats.org/officeDocument/2006/relationships/image" Target="../media/image174.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5.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6.png"/></Relationships>
</file>

<file path=ppt/slides/_rels/slide7.xml.rels><?xml version="1.0" encoding="UTF-8" standalone="yes"?>
<Relationships xmlns="http://schemas.openxmlformats.org/package/2006/relationships"><Relationship Id="rId3" Type="http://schemas.openxmlformats.org/officeDocument/2006/relationships/image" Target="../media/image31.jpeg"/><Relationship Id="rId4" Type="http://schemas.openxmlformats.org/officeDocument/2006/relationships/image" Target="../media/image32.png"/><Relationship Id="rId5" Type="http://schemas.openxmlformats.org/officeDocument/2006/relationships/image" Target="../media/image7.jpeg"/><Relationship Id="rId6" Type="http://schemas.openxmlformats.org/officeDocument/2006/relationships/image" Target="../media/image33.png"/><Relationship Id="rId7" Type="http://schemas.openxmlformats.org/officeDocument/2006/relationships/image" Target="../media/image34.png"/><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70.xml.rels><?xml version="1.0" encoding="UTF-8" standalone="yes"?>
<Relationships xmlns="http://schemas.openxmlformats.org/package/2006/relationships"><Relationship Id="rId3" Type="http://schemas.openxmlformats.org/officeDocument/2006/relationships/image" Target="../media/image92.jpeg"/><Relationship Id="rId4" Type="http://schemas.openxmlformats.org/officeDocument/2006/relationships/image" Target="../media/image155.jpeg"/><Relationship Id="rId1" Type="http://schemas.openxmlformats.org/officeDocument/2006/relationships/slideLayout" Target="../slideLayouts/slideLayout2.xml"/><Relationship Id="rId2" Type="http://schemas.openxmlformats.org/officeDocument/2006/relationships/notesSlide" Target="../notesSlides/notesSlide37.xml"/></Relationships>
</file>

<file path=ppt/slides/_rels/slide71.xml.rels><?xml version="1.0" encoding="UTF-8" standalone="yes"?>
<Relationships xmlns="http://schemas.openxmlformats.org/package/2006/relationships"><Relationship Id="rId3" Type="http://schemas.openxmlformats.org/officeDocument/2006/relationships/image" Target="../media/image172.jpeg"/><Relationship Id="rId4" Type="http://schemas.openxmlformats.org/officeDocument/2006/relationships/image" Target="cid:5507a170-d2f2-44d4-a37d-754333347287@eurprd03.prod.outlook.com" TargetMode="External"/><Relationship Id="rId1" Type="http://schemas.openxmlformats.org/officeDocument/2006/relationships/slideLayout" Target="../slideLayouts/slideLayout2.xml"/><Relationship Id="rId2" Type="http://schemas.openxmlformats.org/officeDocument/2006/relationships/image" Target="../media/image155.jpe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2.jpeg"/><Relationship Id="rId3" Type="http://schemas.openxmlformats.org/officeDocument/2006/relationships/image" Target="../media/image155.jpeg"/></Relationships>
</file>

<file path=ppt/slides/_rels/slide73.xml.rels><?xml version="1.0" encoding="UTF-8" standalone="yes"?>
<Relationships xmlns="http://schemas.openxmlformats.org/package/2006/relationships"><Relationship Id="rId3" Type="http://schemas.openxmlformats.org/officeDocument/2006/relationships/image" Target="../media/image92.jpeg"/><Relationship Id="rId4" Type="http://schemas.openxmlformats.org/officeDocument/2006/relationships/image" Target="../media/image155.jpeg"/><Relationship Id="rId1" Type="http://schemas.openxmlformats.org/officeDocument/2006/relationships/slideLayout" Target="../slideLayouts/slideLayout2.xml"/><Relationship Id="rId2" Type="http://schemas.openxmlformats.org/officeDocument/2006/relationships/notesSlide" Target="../notesSlides/notesSlide38.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7.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8.png"/><Relationship Id="rId3" Type="http://schemas.openxmlformats.org/officeDocument/2006/relationships/hyperlink" Target="https://www.kit.nl/" TargetMode="Externa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179.png"/><Relationship Id="rId4" Type="http://schemas.openxmlformats.org/officeDocument/2006/relationships/image" Target="../media/image180.png"/><Relationship Id="rId5" Type="http://schemas.openxmlformats.org/officeDocument/2006/relationships/image" Target="../media/image181.png"/><Relationship Id="rId1" Type="http://schemas.openxmlformats.org/officeDocument/2006/relationships/slideLayout" Target="../slideLayouts/slideLayout2.xml"/><Relationship Id="rId2" Type="http://schemas.openxmlformats.org/officeDocument/2006/relationships/notesSlide" Target="../notesSlides/notesSlide39.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2.png"/></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3.png"/></Relationships>
</file>

<file path=ppt/slides/_rels/slide8.xml.rels><?xml version="1.0" encoding="UTF-8" standalone="yes"?>
<Relationships xmlns="http://schemas.openxmlformats.org/package/2006/relationships"><Relationship Id="rId3" Type="http://schemas.openxmlformats.org/officeDocument/2006/relationships/image" Target="../media/image35.png"/><Relationship Id="rId4" Type="http://schemas.openxmlformats.org/officeDocument/2006/relationships/image" Target="../media/image36.jpeg"/><Relationship Id="rId5" Type="http://schemas.openxmlformats.org/officeDocument/2006/relationships/image" Target="../media/image37.png"/><Relationship Id="rId6" Type="http://schemas.openxmlformats.org/officeDocument/2006/relationships/image" Target="../media/image38.jpeg"/><Relationship Id="rId7" Type="http://schemas.openxmlformats.org/officeDocument/2006/relationships/image" Target="../media/image39.jpeg"/><Relationship Id="rId8" Type="http://schemas.openxmlformats.org/officeDocument/2006/relationships/image" Target="../media/image15.jpeg"/><Relationship Id="rId9" Type="http://schemas.openxmlformats.org/officeDocument/2006/relationships/image" Target="../media/image40.jpe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4.png"/></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s>
</file>

<file path=ppt/slides/_rels/slide82.xml.rels><?xml version="1.0" encoding="UTF-8" standalone="yes"?>
<Relationships xmlns="http://schemas.openxmlformats.org/package/2006/relationships"><Relationship Id="rId1" Type="http://schemas.openxmlformats.org/officeDocument/2006/relationships/tags" Target="../tags/tag3.xml"/><Relationship Id="rId2" Type="http://schemas.openxmlformats.org/officeDocument/2006/relationships/slideLayout" Target="../slideLayouts/slideLayout12.xml"/><Relationship Id="rId3" Type="http://schemas.openxmlformats.org/officeDocument/2006/relationships/notesSlide" Target="../notesSlides/notesSlide41.xml"/></Relationships>
</file>

<file path=ppt/slides/_rels/slide9.xml.rels><?xml version="1.0" encoding="UTF-8" standalone="yes"?>
<Relationships xmlns="http://schemas.openxmlformats.org/package/2006/relationships"><Relationship Id="rId11" Type="http://schemas.openxmlformats.org/officeDocument/2006/relationships/image" Target="../media/image15.jpeg"/><Relationship Id="rId12" Type="http://schemas.openxmlformats.org/officeDocument/2006/relationships/image" Target="../media/image46.png"/><Relationship Id="rId1" Type="http://schemas.openxmlformats.org/officeDocument/2006/relationships/vmlDrawing" Target="../drawings/vmlDrawing2.vml"/><Relationship Id="rId2" Type="http://schemas.openxmlformats.org/officeDocument/2006/relationships/slideLayout" Target="../slideLayouts/slideLayout7.xml"/><Relationship Id="rId3" Type="http://schemas.openxmlformats.org/officeDocument/2006/relationships/image" Target="../media/image41.png"/><Relationship Id="rId4" Type="http://schemas.openxmlformats.org/officeDocument/2006/relationships/image" Target="../media/image42.png"/><Relationship Id="rId5" Type="http://schemas.openxmlformats.org/officeDocument/2006/relationships/image" Target="../media/image43.jpeg"/><Relationship Id="rId6" Type="http://schemas.openxmlformats.org/officeDocument/2006/relationships/oleObject" Target="../embeddings/oleObject2.bin"/><Relationship Id="rId7" Type="http://schemas.openxmlformats.org/officeDocument/2006/relationships/image" Target="../media/image10.png"/><Relationship Id="rId8" Type="http://schemas.openxmlformats.org/officeDocument/2006/relationships/image" Target="../media/image7.jpeg"/><Relationship Id="rId9" Type="http://schemas.openxmlformats.org/officeDocument/2006/relationships/image" Target="../media/image44.png"/><Relationship Id="rId10" Type="http://schemas.openxmlformats.org/officeDocument/2006/relationships/image" Target="../media/image4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p:cNvSpPr/>
          <p:nvPr/>
        </p:nvSpPr>
        <p:spPr>
          <a:xfrm>
            <a:off x="4905515" y="986596"/>
            <a:ext cx="4535864" cy="4354645"/>
          </a:xfrm>
          <a:prstGeom prst="ellipse">
            <a:avLst/>
          </a:prstGeom>
          <a:solidFill>
            <a:srgbClr val="FFFF00"/>
          </a:solidFill>
          <a:ln>
            <a:solidFill>
              <a:srgbClr val="0000FF"/>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200" dirty="0" err="1">
                <a:solidFill>
                  <a:schemeClr val="tx1"/>
                </a:solidFill>
              </a:rPr>
              <a:t>LiveGenes</a:t>
            </a:r>
            <a:endParaRPr lang="en-US" sz="3200" dirty="0">
              <a:solidFill>
                <a:schemeClr val="tx1"/>
              </a:solidFill>
            </a:endParaRPr>
          </a:p>
        </p:txBody>
      </p:sp>
      <p:sp>
        <p:nvSpPr>
          <p:cNvPr id="5" name="Oval 4"/>
          <p:cNvSpPr/>
          <p:nvPr/>
        </p:nvSpPr>
        <p:spPr>
          <a:xfrm>
            <a:off x="5244008" y="1291396"/>
            <a:ext cx="3845840" cy="4078600"/>
          </a:xfrm>
          <a:prstGeom prst="ellipse">
            <a:avLst/>
          </a:prstGeom>
          <a:solidFill>
            <a:srgbClr val="0000FF"/>
          </a:solidFill>
          <a:ln>
            <a:solidFill>
              <a:srgbClr val="0000FF"/>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200" dirty="0"/>
              <a:t>Animal Genetic flagship</a:t>
            </a:r>
          </a:p>
        </p:txBody>
      </p:sp>
      <p:sp>
        <p:nvSpPr>
          <p:cNvPr id="7" name="Oval 6"/>
          <p:cNvSpPr/>
          <p:nvPr/>
        </p:nvSpPr>
        <p:spPr>
          <a:xfrm>
            <a:off x="499255" y="1048277"/>
            <a:ext cx="4292870" cy="4179561"/>
          </a:xfrm>
          <a:prstGeom prst="ellipse">
            <a:avLst/>
          </a:prstGeom>
          <a:solidFill>
            <a:srgbClr val="0000FF"/>
          </a:solidFill>
          <a:ln>
            <a:solidFill>
              <a:srgbClr val="0000FF"/>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200" dirty="0" err="1">
                <a:solidFill>
                  <a:schemeClr val="tx1"/>
                </a:solidFill>
              </a:rPr>
              <a:t>LiveGenes</a:t>
            </a:r>
            <a:endParaRPr lang="en-US" sz="3200" dirty="0">
              <a:solidFill>
                <a:schemeClr val="tx1"/>
              </a:solidFill>
            </a:endParaRPr>
          </a:p>
        </p:txBody>
      </p:sp>
      <p:sp>
        <p:nvSpPr>
          <p:cNvPr id="8" name="Oval 7"/>
          <p:cNvSpPr/>
          <p:nvPr/>
        </p:nvSpPr>
        <p:spPr>
          <a:xfrm>
            <a:off x="766548" y="1291396"/>
            <a:ext cx="3792090" cy="3914614"/>
          </a:xfrm>
          <a:prstGeom prst="ellipse">
            <a:avLst/>
          </a:prstGeom>
          <a:solidFill>
            <a:srgbClr val="FFFF00"/>
          </a:solidFill>
          <a:ln>
            <a:solidFill>
              <a:srgbClr val="0000FF"/>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200" dirty="0" err="1" smtClean="0">
                <a:solidFill>
                  <a:schemeClr val="tx1"/>
                </a:solidFill>
              </a:rPr>
              <a:t>LiveGenes</a:t>
            </a:r>
            <a:r>
              <a:rPr lang="en-US" sz="3200" dirty="0" smtClean="0">
                <a:solidFill>
                  <a:schemeClr val="tx1"/>
                </a:solidFill>
              </a:rPr>
              <a:t> (ILRI)</a:t>
            </a:r>
            <a:endParaRPr lang="en-US" sz="3200" dirty="0">
              <a:solidFill>
                <a:schemeClr val="tx1"/>
              </a:solidFill>
            </a:endParaRPr>
          </a:p>
        </p:txBody>
      </p:sp>
      <p:pic>
        <p:nvPicPr>
          <p:cNvPr id="9" name="Picture 8"/>
          <p:cNvPicPr/>
          <p:nvPr/>
        </p:nvPicPr>
        <p:blipFill>
          <a:blip r:embed="rId2" cstate="email">
            <a:extLst>
              <a:ext uri="{28A0092B-C50C-407E-A947-70E740481C1C}">
                <a14:useLocalDpi xmlns:a14="http://schemas.microsoft.com/office/drawing/2010/main"/>
              </a:ext>
            </a:extLst>
          </a:blip>
          <a:srcRect/>
          <a:stretch>
            <a:fillRect/>
          </a:stretch>
        </p:blipFill>
        <p:spPr bwMode="auto">
          <a:xfrm>
            <a:off x="607136" y="5534025"/>
            <a:ext cx="1164826" cy="1088690"/>
          </a:xfrm>
          <a:prstGeom prst="rect">
            <a:avLst/>
          </a:prstGeom>
          <a:noFill/>
          <a:ln>
            <a:noFill/>
          </a:ln>
        </p:spPr>
      </p:pic>
      <p:pic>
        <p:nvPicPr>
          <p:cNvPr id="11" name="Picture 10"/>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067518" y="5818011"/>
            <a:ext cx="1585991" cy="804704"/>
          </a:xfrm>
          <a:prstGeom prst="rect">
            <a:avLst/>
          </a:prstGeom>
        </p:spPr>
      </p:pic>
    </p:spTree>
    <p:extLst>
      <p:ext uri="{BB962C8B-B14F-4D97-AF65-F5344CB8AC3E}">
        <p14:creationId xmlns:p14="http://schemas.microsoft.com/office/powerpoint/2010/main" val="2446575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Placeholder 20"/>
          <p:cNvPicPr>
            <a:picLocks noGrp="1" noChangeAspect="1"/>
          </p:cNvPicPr>
          <p:nvPr>
            <p:ph type="pic" sz="quarter" idx="15"/>
          </p:nvPr>
        </p:nvPicPr>
        <p:blipFill>
          <a:blip r:embed="rId3" cstate="email">
            <a:extLst>
              <a:ext uri="{28A0092B-C50C-407E-A947-70E740481C1C}">
                <a14:useLocalDpi xmlns:a14="http://schemas.microsoft.com/office/drawing/2010/main"/>
              </a:ext>
            </a:extLst>
          </a:blip>
          <a:srcRect/>
          <a:stretch>
            <a:fillRect/>
          </a:stretch>
        </p:blipFill>
        <p:spPr>
          <a:xfrm>
            <a:off x="6787617" y="3603987"/>
            <a:ext cx="2647950" cy="2647950"/>
          </a:xfrm>
        </p:spPr>
      </p:pic>
      <p:sp>
        <p:nvSpPr>
          <p:cNvPr id="2" name="Titel 1"/>
          <p:cNvSpPr>
            <a:spLocks noGrp="1"/>
          </p:cNvSpPr>
          <p:nvPr>
            <p:ph type="title"/>
          </p:nvPr>
        </p:nvSpPr>
        <p:spPr>
          <a:xfrm>
            <a:off x="750229" y="205372"/>
            <a:ext cx="8477239" cy="1081376"/>
          </a:xfrm>
        </p:spPr>
        <p:txBody>
          <a:bodyPr>
            <a:normAutofit fontScale="90000"/>
          </a:bodyPr>
          <a:lstStyle/>
          <a:p>
            <a:r>
              <a:rPr lang="en-US" sz="2800" b="1" dirty="0">
                <a:solidFill>
                  <a:schemeClr val="tx2"/>
                </a:solidFill>
                <a:latin typeface="Adobe Garamond Pro" pitchFamily="18" charset="0"/>
              </a:rPr>
              <a:t>Understanding</a:t>
            </a:r>
            <a:r>
              <a:rPr lang="en-US" sz="2800" dirty="0">
                <a:solidFill>
                  <a:srgbClr val="00B050"/>
                </a:solidFill>
                <a:latin typeface="Adobe Garamond Pro" pitchFamily="18" charset="0"/>
              </a:rPr>
              <a:t> </a:t>
            </a:r>
            <a:r>
              <a:rPr lang="en-US" sz="2800" b="1" dirty="0">
                <a:solidFill>
                  <a:schemeClr val="accent2"/>
                </a:solidFill>
                <a:latin typeface="Adobe Garamond Pro" pitchFamily="18" charset="0"/>
              </a:rPr>
              <a:t>the Effect of Environmental Background on Poultry </a:t>
            </a:r>
            <a:r>
              <a:rPr lang="en-US" sz="2800" b="1" dirty="0" smtClean="0">
                <a:solidFill>
                  <a:schemeClr val="accent2"/>
                </a:solidFill>
                <a:latin typeface="Adobe Garamond Pro" pitchFamily="18" charset="0"/>
              </a:rPr>
              <a:t>Breeds Productivity </a:t>
            </a:r>
            <a:r>
              <a:rPr lang="en-US" sz="2800" b="1" dirty="0">
                <a:solidFill>
                  <a:schemeClr val="accent2"/>
                </a:solidFill>
                <a:latin typeface="Adobe Garamond Pro" pitchFamily="18" charset="0"/>
              </a:rPr>
              <a:t>in Different Agro-Ecological Zones</a:t>
            </a:r>
            <a:endParaRPr lang="en-GB" sz="2800" b="1" dirty="0">
              <a:solidFill>
                <a:schemeClr val="accent2"/>
              </a:solidFill>
              <a:latin typeface="Adobe Garamond Pro" pitchFamily="18" charset="0"/>
            </a:endParaRPr>
          </a:p>
        </p:txBody>
      </p:sp>
      <p:pic>
        <p:nvPicPr>
          <p:cNvPr id="10" name="Picture Placeholder 9"/>
          <p:cNvPicPr>
            <a:picLocks noGrp="1" noChangeAspect="1"/>
          </p:cNvPicPr>
          <p:nvPr>
            <p:ph type="pic" sz="quarter" idx="19"/>
          </p:nvPr>
        </p:nvPicPr>
        <p:blipFill>
          <a:blip r:embed="rId4" cstate="email">
            <a:extLst>
              <a:ext uri="{28A0092B-C50C-407E-A947-70E740481C1C}">
                <a14:useLocalDpi xmlns:a14="http://schemas.microsoft.com/office/drawing/2010/main"/>
              </a:ext>
            </a:extLst>
          </a:blip>
          <a:srcRect/>
          <a:stretch>
            <a:fillRect/>
          </a:stretch>
        </p:blipFill>
        <p:spPr>
          <a:xfrm>
            <a:off x="5222968" y="3575412"/>
            <a:ext cx="2647950" cy="2647950"/>
          </a:xfrm>
        </p:spPr>
      </p:pic>
      <p:pic>
        <p:nvPicPr>
          <p:cNvPr id="8" name="Picture Placeholder 7"/>
          <p:cNvPicPr>
            <a:picLocks noGrp="1" noChangeAspect="1"/>
          </p:cNvPicPr>
          <p:nvPr>
            <p:ph type="pic" sz="quarter" idx="16"/>
          </p:nvPr>
        </p:nvPicPr>
        <p:blipFill>
          <a:blip r:embed="rId5" cstate="email">
            <a:extLst>
              <a:ext uri="{28A0092B-C50C-407E-A947-70E740481C1C}">
                <a14:useLocalDpi xmlns:a14="http://schemas.microsoft.com/office/drawing/2010/main"/>
              </a:ext>
            </a:extLst>
          </a:blip>
          <a:srcRect/>
          <a:stretch>
            <a:fillRect/>
          </a:stretch>
        </p:blipFill>
        <p:spPr>
          <a:xfrm>
            <a:off x="3333530" y="3546837"/>
            <a:ext cx="2647950" cy="2647950"/>
          </a:xfrm>
        </p:spPr>
      </p:pic>
      <p:sp>
        <p:nvSpPr>
          <p:cNvPr id="5" name="Tijdelijke aanduiding voor tekst 4"/>
          <p:cNvSpPr>
            <a:spLocks noGrp="1"/>
          </p:cNvSpPr>
          <p:nvPr>
            <p:ph type="body" sz="quarter" idx="18"/>
          </p:nvPr>
        </p:nvSpPr>
        <p:spPr>
          <a:xfrm>
            <a:off x="838201" y="2005361"/>
            <a:ext cx="8447087" cy="371475"/>
          </a:xfrm>
        </p:spPr>
        <p:txBody>
          <a:bodyPr>
            <a:normAutofit fontScale="25000" lnSpcReduction="20000"/>
          </a:bodyPr>
          <a:lstStyle/>
          <a:p>
            <a:pPr algn="just">
              <a:spcBef>
                <a:spcPts val="600"/>
              </a:spcBef>
            </a:pPr>
            <a:r>
              <a:rPr lang="en-GB" altLang="en-US" sz="8000" b="1" dirty="0" err="1" smtClean="0">
                <a:solidFill>
                  <a:srgbClr val="000000"/>
                </a:solidFill>
                <a:latin typeface="Adobe Garamond Pro" pitchFamily="18" charset="0"/>
                <a:cs typeface="Times New Roman" panose="02020603050405020304" pitchFamily="18" charset="0"/>
              </a:rPr>
              <a:t>María</a:t>
            </a:r>
            <a:r>
              <a:rPr lang="en-GB" altLang="en-US" sz="8000" b="1" dirty="0" smtClean="0">
                <a:solidFill>
                  <a:srgbClr val="000000"/>
                </a:solidFill>
                <a:latin typeface="Adobe Garamond Pro" pitchFamily="18" charset="0"/>
                <a:cs typeface="Times New Roman" panose="02020603050405020304" pitchFamily="18" charset="0"/>
              </a:rPr>
              <a:t> Lozano-Jaramillo</a:t>
            </a:r>
            <a:endParaRPr lang="en-US" altLang="en-US" sz="8000" b="1" dirty="0">
              <a:solidFill>
                <a:srgbClr val="000000"/>
              </a:solidFill>
              <a:latin typeface="Adobe Garamond Pro" pitchFamily="18" charset="0"/>
              <a:cs typeface="Times New Roman" panose="02020603050405020304" pitchFamily="18" charset="0"/>
            </a:endParaRPr>
          </a:p>
          <a:p>
            <a:pPr algn="just">
              <a:spcBef>
                <a:spcPts val="600"/>
              </a:spcBef>
            </a:pPr>
            <a:endParaRPr lang="en-US" altLang="en-US" sz="8000" b="1" smtClean="0">
              <a:solidFill>
                <a:srgbClr val="000000"/>
              </a:solidFill>
              <a:latin typeface="Adobe Garamond Pro" pitchFamily="18" charset="0"/>
              <a:cs typeface="Times New Roman" panose="02020603050405020304" pitchFamily="18" charset="0"/>
            </a:endParaRPr>
          </a:p>
          <a:p>
            <a:pPr algn="just">
              <a:spcBef>
                <a:spcPts val="600"/>
              </a:spcBef>
            </a:pPr>
            <a:r>
              <a:rPr lang="en-US" altLang="en-US" sz="8000" b="1" smtClean="0">
                <a:solidFill>
                  <a:srgbClr val="000000"/>
                </a:solidFill>
                <a:latin typeface="Adobe Garamond Pro" pitchFamily="18" charset="0"/>
                <a:cs typeface="Times New Roman" panose="02020603050405020304" pitchFamily="18" charset="0"/>
              </a:rPr>
              <a:t>Hans </a:t>
            </a:r>
            <a:r>
              <a:rPr lang="en-US" altLang="en-US" sz="8000" b="1" dirty="0" smtClean="0">
                <a:solidFill>
                  <a:srgbClr val="000000"/>
                </a:solidFill>
                <a:latin typeface="Adobe Garamond Pro" pitchFamily="18" charset="0"/>
                <a:cs typeface="Times New Roman" panose="02020603050405020304" pitchFamily="18" charset="0"/>
              </a:rPr>
              <a:t>Komen (ACGG)</a:t>
            </a:r>
            <a:endParaRPr lang="en-GB" altLang="en-US" sz="8000" b="1" dirty="0">
              <a:solidFill>
                <a:srgbClr val="000000"/>
              </a:solidFill>
              <a:latin typeface="Adobe Garamond Pro" pitchFamily="18" charset="0"/>
              <a:cs typeface="Times New Roman" panose="02020603050405020304" pitchFamily="18" charset="0"/>
            </a:endParaRPr>
          </a:p>
        </p:txBody>
      </p:sp>
      <p:pic>
        <p:nvPicPr>
          <p:cNvPr id="18" name="Picture Placeholder 17"/>
          <p:cNvPicPr>
            <a:picLocks noGrp="1" noChangeAspect="1"/>
          </p:cNvPicPr>
          <p:nvPr>
            <p:ph type="pic" sz="quarter" idx="13"/>
          </p:nvPr>
        </p:nvPicPr>
        <p:blipFill>
          <a:blip r:embed="rId6" cstate="email">
            <a:extLst>
              <a:ext uri="{28A0092B-C50C-407E-A947-70E740481C1C}">
                <a14:useLocalDpi xmlns:a14="http://schemas.microsoft.com/office/drawing/2010/main"/>
              </a:ext>
            </a:extLst>
          </a:blip>
          <a:srcRect/>
          <a:stretch>
            <a:fillRect/>
          </a:stretch>
        </p:blipFill>
        <p:spPr>
          <a:xfrm>
            <a:off x="1324233" y="3565887"/>
            <a:ext cx="2647950" cy="2647950"/>
          </a:xfrm>
        </p:spPr>
      </p:pic>
      <p:pic>
        <p:nvPicPr>
          <p:cNvPr id="12" name="Picture 2"/>
          <p:cNvPicPr>
            <a:picLocks noChangeAspect="1" noChangeArrowheads="1"/>
          </p:cNvPicPr>
          <p:nvPr/>
        </p:nvPicPr>
        <p:blipFill rotWithShape="1">
          <a:blip r:embed="rId7" cstate="email">
            <a:extLst>
              <a:ext uri="{28A0092B-C50C-407E-A947-70E740481C1C}">
                <a14:useLocalDpi xmlns:a14="http://schemas.microsoft.com/office/drawing/2010/main"/>
              </a:ext>
            </a:extLst>
          </a:blip>
          <a:srcRect/>
          <a:stretch/>
        </p:blipFill>
        <p:spPr bwMode="auto">
          <a:xfrm>
            <a:off x="6827075" y="6297369"/>
            <a:ext cx="968683" cy="4171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 name="Picture 4" descr="https://pbs.twimg.com/profile_images/265299414/ILRI_logo_color.jp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8601249" y="6173036"/>
            <a:ext cx="626219" cy="62621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https://scontent-ams3-1.xx.fbcdn.net/t31.0-8/12983904_10108425844432031_1785556901383440497_o.jpg">
            <a:extLst>
              <a:ext uri="{FF2B5EF4-FFF2-40B4-BE49-F238E27FC236}">
                <a16:creationId xmlns="" xmlns:a16="http://schemas.microsoft.com/office/drawing/2014/main" id="{3197C126-A45B-442E-B88A-BF3F5B04934D}"/>
              </a:ext>
            </a:extLst>
          </p:cNvPr>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7044485" y="1498507"/>
            <a:ext cx="2361331" cy="1792863"/>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838201" y="1398154"/>
            <a:ext cx="1760418" cy="323165"/>
          </a:xfrm>
          <a:prstGeom prst="rect">
            <a:avLst/>
          </a:prstGeom>
          <a:noFill/>
        </p:spPr>
        <p:txBody>
          <a:bodyPr wrap="none" rtlCol="0">
            <a:spAutoFit/>
          </a:bodyPr>
          <a:lstStyle/>
          <a:p>
            <a:pPr>
              <a:lnSpc>
                <a:spcPts val="1800"/>
              </a:lnSpc>
            </a:pPr>
            <a:r>
              <a:rPr lang="en-US" b="1" dirty="0">
                <a:latin typeface="Verdana" pitchFamily="34" charset="0"/>
              </a:rPr>
              <a:t>2</a:t>
            </a:r>
            <a:r>
              <a:rPr lang="en-US" b="1" dirty="0" smtClean="0">
                <a:latin typeface="Verdana" pitchFamily="34" charset="0"/>
              </a:rPr>
              <a:t>017 </a:t>
            </a:r>
            <a:r>
              <a:rPr lang="en-US" b="1" dirty="0">
                <a:latin typeface="Verdana" pitchFamily="34" charset="0"/>
              </a:rPr>
              <a:t>- 2019</a:t>
            </a:r>
          </a:p>
        </p:txBody>
      </p:sp>
      <p:sp>
        <p:nvSpPr>
          <p:cNvPr id="4" name="TextBox 3"/>
          <p:cNvSpPr txBox="1"/>
          <p:nvPr/>
        </p:nvSpPr>
        <p:spPr>
          <a:xfrm>
            <a:off x="338717" y="6275118"/>
            <a:ext cx="3469540" cy="461665"/>
          </a:xfrm>
          <a:prstGeom prst="rect">
            <a:avLst/>
          </a:prstGeom>
          <a:noFill/>
        </p:spPr>
        <p:txBody>
          <a:bodyPr wrap="none" rtlCol="0">
            <a:spAutoFit/>
          </a:bodyPr>
          <a:lstStyle/>
          <a:p>
            <a:r>
              <a:rPr lang="en-US" sz="2400" b="1" dirty="0" smtClean="0"/>
              <a:t>University of </a:t>
            </a:r>
            <a:r>
              <a:rPr lang="en-US" sz="2400" b="1" dirty="0" err="1" smtClean="0"/>
              <a:t>Wageningen</a:t>
            </a:r>
            <a:endParaRPr lang="en-US" sz="2400" b="1" dirty="0"/>
          </a:p>
        </p:txBody>
      </p:sp>
    </p:spTree>
    <p:extLst>
      <p:ext uri="{BB962C8B-B14F-4D97-AF65-F5344CB8AC3E}">
        <p14:creationId xmlns:p14="http://schemas.microsoft.com/office/powerpoint/2010/main" val="57483984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9"/>
          <p:cNvSpPr>
            <a:spLocks noChangeArrowheads="1"/>
          </p:cNvSpPr>
          <p:nvPr/>
        </p:nvSpPr>
        <p:spPr bwMode="auto">
          <a:xfrm>
            <a:off x="0" y="492865"/>
            <a:ext cx="150106" cy="3001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74295" tIns="37148" rIns="74295" bIns="37148" numCol="1" anchor="ctr" anchorCtr="0" compatLnSpc="1">
            <a:prstTxWarp prst="textNoShape">
              <a:avLst/>
            </a:prstTxWarp>
            <a:spAutoFit/>
          </a:bodyPr>
          <a:lstStyle/>
          <a:p>
            <a:endParaRPr lang="en-US" sz="1463">
              <a:solidFill>
                <a:prstClr val="black"/>
              </a:solidFill>
            </a:endParaRPr>
          </a:p>
        </p:txBody>
      </p:sp>
      <p:sp>
        <p:nvSpPr>
          <p:cNvPr id="7" name="Rectangle 41"/>
          <p:cNvSpPr>
            <a:spLocks noChangeArrowheads="1"/>
          </p:cNvSpPr>
          <p:nvPr/>
        </p:nvSpPr>
        <p:spPr bwMode="auto">
          <a:xfrm>
            <a:off x="0" y="492865"/>
            <a:ext cx="150106" cy="3001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74295" tIns="37148" rIns="74295" bIns="37148" numCol="1" anchor="ctr" anchorCtr="0" compatLnSpc="1">
            <a:prstTxWarp prst="textNoShape">
              <a:avLst/>
            </a:prstTxWarp>
            <a:spAutoFit/>
          </a:bodyPr>
          <a:lstStyle/>
          <a:p>
            <a:endParaRPr lang="en-US" sz="1463">
              <a:solidFill>
                <a:prstClr val="black"/>
              </a:solidFill>
            </a:endParaRPr>
          </a:p>
        </p:txBody>
      </p:sp>
      <p:sp>
        <p:nvSpPr>
          <p:cNvPr id="9" name="Rectangle 43"/>
          <p:cNvSpPr>
            <a:spLocks noChangeArrowheads="1"/>
          </p:cNvSpPr>
          <p:nvPr/>
        </p:nvSpPr>
        <p:spPr bwMode="auto">
          <a:xfrm>
            <a:off x="5902112" y="5268014"/>
            <a:ext cx="15651157" cy="3001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74295" tIns="37148" rIns="74295" bIns="37148" numCol="1" anchor="ctr" anchorCtr="0" compatLnSpc="1">
            <a:prstTxWarp prst="textNoShape">
              <a:avLst/>
            </a:prstTxWarp>
            <a:spAutoFit/>
          </a:bodyPr>
          <a:lstStyle/>
          <a:p>
            <a:endParaRPr lang="en-US" sz="1463">
              <a:solidFill>
                <a:prstClr val="black"/>
              </a:solidFill>
            </a:endParaRPr>
          </a:p>
        </p:txBody>
      </p:sp>
      <p:sp>
        <p:nvSpPr>
          <p:cNvPr id="38" name="Rectangle 45"/>
          <p:cNvSpPr>
            <a:spLocks noChangeArrowheads="1"/>
          </p:cNvSpPr>
          <p:nvPr/>
        </p:nvSpPr>
        <p:spPr bwMode="auto">
          <a:xfrm>
            <a:off x="0" y="492865"/>
            <a:ext cx="150106" cy="3001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74295" tIns="37148" rIns="74295" bIns="37148" numCol="1" anchor="ctr" anchorCtr="0" compatLnSpc="1">
            <a:prstTxWarp prst="textNoShape">
              <a:avLst/>
            </a:prstTxWarp>
            <a:spAutoFit/>
          </a:bodyPr>
          <a:lstStyle/>
          <a:p>
            <a:endParaRPr lang="en-US" sz="1463">
              <a:solidFill>
                <a:prstClr val="black"/>
              </a:solidFill>
            </a:endParaRPr>
          </a:p>
        </p:txBody>
      </p:sp>
      <p:sp>
        <p:nvSpPr>
          <p:cNvPr id="40" name="Rectangle 59"/>
          <p:cNvSpPr>
            <a:spLocks noChangeArrowheads="1"/>
          </p:cNvSpPr>
          <p:nvPr/>
        </p:nvSpPr>
        <p:spPr bwMode="auto">
          <a:xfrm>
            <a:off x="8062295" y="4724892"/>
            <a:ext cx="14194248" cy="3001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74295" tIns="37148" rIns="74295" bIns="37148" numCol="1" anchor="ctr" anchorCtr="0" compatLnSpc="1">
            <a:prstTxWarp prst="textNoShape">
              <a:avLst/>
            </a:prstTxWarp>
            <a:spAutoFit/>
          </a:bodyPr>
          <a:lstStyle/>
          <a:p>
            <a:endParaRPr lang="en-US" sz="1463">
              <a:solidFill>
                <a:prstClr val="black"/>
              </a:solidFill>
            </a:endParaRPr>
          </a:p>
        </p:txBody>
      </p:sp>
      <p:sp>
        <p:nvSpPr>
          <p:cNvPr id="45" name="Rectangle 61"/>
          <p:cNvSpPr>
            <a:spLocks noChangeArrowheads="1"/>
          </p:cNvSpPr>
          <p:nvPr/>
        </p:nvSpPr>
        <p:spPr bwMode="auto">
          <a:xfrm>
            <a:off x="11164299" y="4352697"/>
            <a:ext cx="13962085" cy="3001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74295" tIns="37148" rIns="74295" bIns="37148" numCol="1" anchor="ctr" anchorCtr="0" compatLnSpc="1">
            <a:prstTxWarp prst="textNoShape">
              <a:avLst/>
            </a:prstTxWarp>
            <a:spAutoFit/>
          </a:bodyPr>
          <a:lstStyle/>
          <a:p>
            <a:endParaRPr lang="en-US" sz="1463">
              <a:solidFill>
                <a:prstClr val="black"/>
              </a:solidFill>
            </a:endParaRPr>
          </a:p>
        </p:txBody>
      </p:sp>
      <p:grpSp>
        <p:nvGrpSpPr>
          <p:cNvPr id="51" name="Group 50"/>
          <p:cNvGrpSpPr/>
          <p:nvPr/>
        </p:nvGrpSpPr>
        <p:grpSpPr>
          <a:xfrm>
            <a:off x="152206" y="1767484"/>
            <a:ext cx="9693145" cy="4447579"/>
            <a:chOff x="63762" y="1275866"/>
            <a:chExt cx="11930025" cy="5473943"/>
          </a:xfrm>
        </p:grpSpPr>
        <p:pic>
          <p:nvPicPr>
            <p:cNvPr id="4" name="Picture 3"/>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402766" y="1344011"/>
              <a:ext cx="5948243" cy="2605437"/>
            </a:xfrm>
            <a:prstGeom prst="rect">
              <a:avLst/>
            </a:prstGeom>
          </p:spPr>
        </p:pic>
        <p:pic>
          <p:nvPicPr>
            <p:cNvPr id="1026" name="Picture 2" descr="C:\Users\Tdessie\AppData\Local\Microsoft\Windows\Temporary Internet Files\Content.Outlook\TRBNNHO0\NAPRI logo.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9440248" y="2284478"/>
              <a:ext cx="918914" cy="918914"/>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p:cNvPicPr/>
            <p:nvPr/>
          </p:nvPicPr>
          <p:blipFill>
            <a:blip r:embed="rId6" cstate="email">
              <a:extLst>
                <a:ext uri="{28A0092B-C50C-407E-A947-70E740481C1C}">
                  <a14:useLocalDpi xmlns:a14="http://schemas.microsoft.com/office/drawing/2010/main"/>
                </a:ext>
              </a:extLst>
            </a:blip>
            <a:srcRect/>
            <a:stretch>
              <a:fillRect/>
            </a:stretch>
          </p:blipFill>
          <p:spPr bwMode="auto">
            <a:xfrm>
              <a:off x="2335747" y="3024334"/>
              <a:ext cx="947188" cy="737946"/>
            </a:xfrm>
            <a:prstGeom prst="rect">
              <a:avLst/>
            </a:prstGeom>
            <a:noFill/>
            <a:ln>
              <a:noFill/>
            </a:ln>
          </p:spPr>
        </p:pic>
        <p:pic>
          <p:nvPicPr>
            <p:cNvPr id="11" name="Picture 10"/>
            <p:cNvPicPr/>
            <p:nvPr/>
          </p:nvPicPr>
          <p:blipFill>
            <a:blip r:embed="rId7" cstate="email">
              <a:extLst>
                <a:ext uri="{28A0092B-C50C-407E-A947-70E740481C1C}">
                  <a14:useLocalDpi xmlns:a14="http://schemas.microsoft.com/office/drawing/2010/main"/>
                </a:ext>
              </a:extLst>
            </a:blip>
            <a:stretch>
              <a:fillRect/>
            </a:stretch>
          </p:blipFill>
          <p:spPr>
            <a:xfrm>
              <a:off x="199682" y="3911610"/>
              <a:ext cx="1431502" cy="695093"/>
            </a:xfrm>
            <a:prstGeom prst="rect">
              <a:avLst/>
            </a:prstGeom>
          </p:spPr>
        </p:pic>
        <p:pic>
          <p:nvPicPr>
            <p:cNvPr id="12" name="Picture 11"/>
            <p:cNvPicPr/>
            <p:nvPr/>
          </p:nvPicPr>
          <p:blipFill>
            <a:blip r:embed="rId8" cstate="email">
              <a:extLst>
                <a:ext uri="{28A0092B-C50C-407E-A947-70E740481C1C}">
                  <a14:useLocalDpi xmlns:a14="http://schemas.microsoft.com/office/drawing/2010/main"/>
                </a:ext>
              </a:extLst>
            </a:blip>
            <a:stretch>
              <a:fillRect/>
            </a:stretch>
          </p:blipFill>
          <p:spPr>
            <a:xfrm>
              <a:off x="8735056" y="1438933"/>
              <a:ext cx="1187768" cy="447751"/>
            </a:xfrm>
            <a:prstGeom prst="rect">
              <a:avLst/>
            </a:prstGeom>
          </p:spPr>
        </p:pic>
        <p:pic>
          <p:nvPicPr>
            <p:cNvPr id="13" name="Picture 12"/>
            <p:cNvPicPr/>
            <p:nvPr/>
          </p:nvPicPr>
          <p:blipFill>
            <a:blip r:embed="rId9" cstate="email">
              <a:extLst>
                <a:ext uri="{28A0092B-C50C-407E-A947-70E740481C1C}">
                  <a14:useLocalDpi xmlns:a14="http://schemas.microsoft.com/office/drawing/2010/main"/>
                </a:ext>
              </a:extLst>
            </a:blip>
            <a:stretch>
              <a:fillRect/>
            </a:stretch>
          </p:blipFill>
          <p:spPr>
            <a:xfrm>
              <a:off x="2428935" y="1373569"/>
              <a:ext cx="1236263" cy="553346"/>
            </a:xfrm>
            <a:prstGeom prst="rect">
              <a:avLst/>
            </a:prstGeom>
          </p:spPr>
        </p:pic>
        <p:pic>
          <p:nvPicPr>
            <p:cNvPr id="14" name="Picture 13" descr="C:\Users\dell-pc\Pictures\Capture.PNG"/>
            <p:cNvPicPr/>
            <p:nvPr/>
          </p:nvPicPr>
          <p:blipFill>
            <a:blip r:embed="rId10" cstate="email">
              <a:extLst>
                <a:ext uri="{28A0092B-C50C-407E-A947-70E740481C1C}">
                  <a14:useLocalDpi xmlns:a14="http://schemas.microsoft.com/office/drawing/2010/main"/>
                </a:ext>
              </a:extLst>
            </a:blip>
            <a:srcRect/>
            <a:stretch>
              <a:fillRect/>
            </a:stretch>
          </p:blipFill>
          <p:spPr bwMode="auto">
            <a:xfrm>
              <a:off x="63762" y="1350047"/>
              <a:ext cx="953978" cy="691172"/>
            </a:xfrm>
            <a:prstGeom prst="rect">
              <a:avLst/>
            </a:prstGeom>
            <a:noFill/>
            <a:ln w="9525">
              <a:noFill/>
              <a:miter lim="800000"/>
              <a:headEnd/>
              <a:tailEnd/>
            </a:ln>
          </p:spPr>
        </p:pic>
        <p:graphicFrame>
          <p:nvGraphicFramePr>
            <p:cNvPr id="15" name="Object 14"/>
            <p:cNvGraphicFramePr>
              <a:graphicFrameLocks noChangeAspect="1"/>
            </p:cNvGraphicFramePr>
            <p:nvPr>
              <p:extLst/>
            </p:nvPr>
          </p:nvGraphicFramePr>
          <p:xfrm>
            <a:off x="470888" y="2062247"/>
            <a:ext cx="802881" cy="768956"/>
          </p:xfrm>
          <a:graphic>
            <a:graphicData uri="http://schemas.openxmlformats.org/presentationml/2006/ole">
              <mc:AlternateContent xmlns:mc="http://schemas.openxmlformats.org/markup-compatibility/2006">
                <mc:Choice xmlns:v="urn:schemas-microsoft-com:vml" Requires="v">
                  <p:oleObj spid="_x0000_s38157" name="Bitmap Image" r:id="rId11" imgW="2438095" imgH="2343477" progId="Paint.Picture">
                    <p:embed/>
                  </p:oleObj>
                </mc:Choice>
                <mc:Fallback>
                  <p:oleObj name="Bitmap Image" r:id="rId11" imgW="2438095" imgH="2343477" progId="Paint.Picture">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70888" y="2062247"/>
                          <a:ext cx="802881" cy="768956"/>
                        </a:xfrm>
                        <a:prstGeom prst="rect">
                          <a:avLst/>
                        </a:prstGeom>
                        <a:noFill/>
                        <a:extLst/>
                      </p:spPr>
                    </p:pic>
                  </p:oleObj>
                </mc:Fallback>
              </mc:AlternateContent>
            </a:graphicData>
          </a:graphic>
        </p:graphicFrame>
        <p:graphicFrame>
          <p:nvGraphicFramePr>
            <p:cNvPr id="16" name="Object 15"/>
            <p:cNvGraphicFramePr>
              <a:graphicFrameLocks noChangeAspect="1"/>
            </p:cNvGraphicFramePr>
            <p:nvPr>
              <p:extLst/>
            </p:nvPr>
          </p:nvGraphicFramePr>
          <p:xfrm>
            <a:off x="3946596" y="3847304"/>
            <a:ext cx="1435456" cy="950989"/>
          </p:xfrm>
          <a:graphic>
            <a:graphicData uri="http://schemas.openxmlformats.org/presentationml/2006/ole">
              <mc:AlternateContent xmlns:mc="http://schemas.openxmlformats.org/markup-compatibility/2006">
                <mc:Choice xmlns:v="urn:schemas-microsoft-com:vml" Requires="v">
                  <p:oleObj spid="_x0000_s38158" name="Bitmap Image" r:id="rId13" imgW="1714739" imgH="1152381" progId="Paint.Picture">
                    <p:embed/>
                  </p:oleObj>
                </mc:Choice>
                <mc:Fallback>
                  <p:oleObj name="Bitmap Image" r:id="rId13" imgW="1714739" imgH="1152381" progId="Paint.Picture">
                    <p:embed/>
                    <p:pic>
                      <p:nvPicPr>
                        <p:cNvPr id="0" name=""/>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946596" y="3847304"/>
                          <a:ext cx="1435456" cy="950989"/>
                        </a:xfrm>
                        <a:prstGeom prst="rect">
                          <a:avLst/>
                        </a:prstGeom>
                        <a:noFill/>
                        <a:extLst/>
                      </p:spPr>
                    </p:pic>
                  </p:oleObj>
                </mc:Fallback>
              </mc:AlternateContent>
            </a:graphicData>
          </a:graphic>
        </p:graphicFrame>
        <p:graphicFrame>
          <p:nvGraphicFramePr>
            <p:cNvPr id="17" name="Object 16"/>
            <p:cNvGraphicFramePr>
              <a:graphicFrameLocks noChangeAspect="1"/>
            </p:cNvGraphicFramePr>
            <p:nvPr>
              <p:extLst/>
            </p:nvPr>
          </p:nvGraphicFramePr>
          <p:xfrm>
            <a:off x="5929400" y="4076440"/>
            <a:ext cx="859394" cy="530264"/>
          </p:xfrm>
          <a:graphic>
            <a:graphicData uri="http://schemas.openxmlformats.org/presentationml/2006/ole">
              <mc:AlternateContent xmlns:mc="http://schemas.openxmlformats.org/markup-compatibility/2006">
                <mc:Choice xmlns:v="urn:schemas-microsoft-com:vml" Requires="v">
                  <p:oleObj spid="_x0000_s38159" name="Bitmap Image" r:id="rId15" imgW="1467055" imgH="400000" progId="Paint.Picture">
                    <p:embed/>
                  </p:oleObj>
                </mc:Choice>
                <mc:Fallback>
                  <p:oleObj name="Bitmap Image" r:id="rId15" imgW="1467055" imgH="400000" progId="Paint.Picture">
                    <p:embed/>
                    <p:pic>
                      <p:nvPicPr>
                        <p:cNvPr id="0" name=""/>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5929400" y="4076440"/>
                          <a:ext cx="859394" cy="530264"/>
                        </a:xfrm>
                        <a:prstGeom prst="rect">
                          <a:avLst/>
                        </a:prstGeom>
                        <a:noFill/>
                      </p:spPr>
                    </p:pic>
                  </p:oleObj>
                </mc:Fallback>
              </mc:AlternateContent>
            </a:graphicData>
          </a:graphic>
        </p:graphicFrame>
        <p:graphicFrame>
          <p:nvGraphicFramePr>
            <p:cNvPr id="18" name="Object 17"/>
            <p:cNvGraphicFramePr>
              <a:graphicFrameLocks noChangeAspect="1"/>
            </p:cNvGraphicFramePr>
            <p:nvPr>
              <p:extLst/>
            </p:nvPr>
          </p:nvGraphicFramePr>
          <p:xfrm>
            <a:off x="7133550" y="4152613"/>
            <a:ext cx="1325056" cy="494688"/>
          </p:xfrm>
          <a:graphic>
            <a:graphicData uri="http://schemas.openxmlformats.org/presentationml/2006/ole">
              <mc:AlternateContent xmlns:mc="http://schemas.openxmlformats.org/markup-compatibility/2006">
                <mc:Choice xmlns:v="urn:schemas-microsoft-com:vml" Requires="v">
                  <p:oleObj spid="_x0000_s38160" name="Bitmap Image" r:id="rId17" imgW="2610214" imgH="542857" progId="Paint.Picture">
                    <p:embed/>
                  </p:oleObj>
                </mc:Choice>
                <mc:Fallback>
                  <p:oleObj name="Bitmap Image" r:id="rId17" imgW="2610214" imgH="542857" progId="Paint.Picture">
                    <p:embed/>
                    <p:pic>
                      <p:nvPicPr>
                        <p:cNvPr id="0" name=""/>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7133550" y="4152613"/>
                          <a:ext cx="1325056" cy="494688"/>
                        </a:xfrm>
                        <a:prstGeom prst="rect">
                          <a:avLst/>
                        </a:prstGeom>
                        <a:noFill/>
                      </p:spPr>
                    </p:pic>
                  </p:oleObj>
                </mc:Fallback>
              </mc:AlternateContent>
            </a:graphicData>
          </a:graphic>
        </p:graphicFrame>
        <p:graphicFrame>
          <p:nvGraphicFramePr>
            <p:cNvPr id="19" name="Object 18"/>
            <p:cNvGraphicFramePr>
              <a:graphicFrameLocks noChangeAspect="1"/>
            </p:cNvGraphicFramePr>
            <p:nvPr>
              <p:extLst/>
            </p:nvPr>
          </p:nvGraphicFramePr>
          <p:xfrm>
            <a:off x="199683" y="2882942"/>
            <a:ext cx="1924254" cy="805502"/>
          </p:xfrm>
          <a:graphic>
            <a:graphicData uri="http://schemas.openxmlformats.org/presentationml/2006/ole">
              <mc:AlternateContent xmlns:mc="http://schemas.openxmlformats.org/markup-compatibility/2006">
                <mc:Choice xmlns:v="urn:schemas-microsoft-com:vml" Requires="v">
                  <p:oleObj spid="_x0000_s38161" name="Bitmap Image" r:id="rId19" imgW="6354062" imgH="1228571" progId="Paint.Picture">
                    <p:embed/>
                  </p:oleObj>
                </mc:Choice>
                <mc:Fallback>
                  <p:oleObj name="Bitmap Image" r:id="rId19" imgW="6354062" imgH="1228571" progId="Paint.Picture">
                    <p:embed/>
                    <p:pic>
                      <p:nvPicPr>
                        <p:cNvPr id="0" name=""/>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99683" y="2882942"/>
                          <a:ext cx="1924254" cy="805502"/>
                        </a:xfrm>
                        <a:prstGeom prst="rect">
                          <a:avLst/>
                        </a:prstGeom>
                        <a:noFill/>
                        <a:extLst/>
                      </p:spPr>
                    </p:pic>
                  </p:oleObj>
                </mc:Fallback>
              </mc:AlternateContent>
            </a:graphicData>
          </a:graphic>
        </p:graphicFrame>
        <p:graphicFrame>
          <p:nvGraphicFramePr>
            <p:cNvPr id="20" name="Object 19"/>
            <p:cNvGraphicFramePr>
              <a:graphicFrameLocks noChangeAspect="1"/>
            </p:cNvGraphicFramePr>
            <p:nvPr>
              <p:extLst/>
            </p:nvPr>
          </p:nvGraphicFramePr>
          <p:xfrm>
            <a:off x="1515921" y="4954152"/>
            <a:ext cx="534982" cy="534982"/>
          </p:xfrm>
          <a:graphic>
            <a:graphicData uri="http://schemas.openxmlformats.org/presentationml/2006/ole">
              <mc:AlternateContent xmlns:mc="http://schemas.openxmlformats.org/markup-compatibility/2006">
                <mc:Choice xmlns:v="urn:schemas-microsoft-com:vml" Requires="v">
                  <p:oleObj spid="_x0000_s38162" name="Bitmap Image" r:id="rId21" imgW="5304762" imgH="5285714" progId="Paint.Picture">
                    <p:embed/>
                  </p:oleObj>
                </mc:Choice>
                <mc:Fallback>
                  <p:oleObj name="Bitmap Image" r:id="rId21" imgW="5304762" imgH="5285714" progId="Paint.Picture">
                    <p:embed/>
                    <p:pic>
                      <p:nvPicPr>
                        <p:cNvPr id="0" name=""/>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1515921" y="4954152"/>
                          <a:ext cx="534982" cy="534982"/>
                        </a:xfrm>
                        <a:prstGeom prst="rect">
                          <a:avLst/>
                        </a:prstGeom>
                        <a:noFill/>
                        <a:extLst/>
                      </p:spPr>
                    </p:pic>
                  </p:oleObj>
                </mc:Fallback>
              </mc:AlternateContent>
            </a:graphicData>
          </a:graphic>
        </p:graphicFrame>
        <p:graphicFrame>
          <p:nvGraphicFramePr>
            <p:cNvPr id="21" name="Object 20"/>
            <p:cNvGraphicFramePr>
              <a:graphicFrameLocks noChangeAspect="1"/>
            </p:cNvGraphicFramePr>
            <p:nvPr>
              <p:extLst/>
            </p:nvPr>
          </p:nvGraphicFramePr>
          <p:xfrm>
            <a:off x="2257700" y="4967839"/>
            <a:ext cx="1128499" cy="497867"/>
          </p:xfrm>
          <a:graphic>
            <a:graphicData uri="http://schemas.openxmlformats.org/presentationml/2006/ole">
              <mc:AlternateContent xmlns:mc="http://schemas.openxmlformats.org/markup-compatibility/2006">
                <mc:Choice xmlns:v="urn:schemas-microsoft-com:vml" Requires="v">
                  <p:oleObj spid="_x0000_s38163" name="Bitmap Image" r:id="rId23" imgW="1724266" imgH="752381" progId="Paint.Picture">
                    <p:embed/>
                  </p:oleObj>
                </mc:Choice>
                <mc:Fallback>
                  <p:oleObj name="Bitmap Image" r:id="rId23" imgW="1724266" imgH="752381" progId="Paint.Picture">
                    <p:embed/>
                    <p:pic>
                      <p:nvPicPr>
                        <p:cNvPr id="0" name=""/>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2257700" y="4967839"/>
                          <a:ext cx="1128499" cy="497867"/>
                        </a:xfrm>
                        <a:prstGeom prst="rect">
                          <a:avLst/>
                        </a:prstGeom>
                        <a:noFill/>
                        <a:extLst/>
                      </p:spPr>
                    </p:pic>
                  </p:oleObj>
                </mc:Fallback>
              </mc:AlternateContent>
            </a:graphicData>
          </a:graphic>
        </p:graphicFrame>
        <p:sp>
          <p:nvSpPr>
            <p:cNvPr id="22" name="Rectangle 21"/>
            <p:cNvSpPr/>
            <p:nvPr/>
          </p:nvSpPr>
          <p:spPr>
            <a:xfrm>
              <a:off x="3282935" y="4972144"/>
              <a:ext cx="1284326" cy="544686"/>
            </a:xfrm>
            <a:prstGeom prst="rect">
              <a:avLst/>
            </a:prstGeom>
          </p:spPr>
          <p:txBody>
            <a:bodyPr wrap="square">
              <a:spAutoFit/>
            </a:bodyPr>
            <a:lstStyle/>
            <a:p>
              <a:r>
                <a:rPr lang="en-US" sz="1138" b="1" dirty="0">
                  <a:solidFill>
                    <a:srgbClr val="629DD1">
                      <a:lumMod val="50000"/>
                    </a:srgbClr>
                  </a:solidFill>
                  <a:latin typeface="Tahoma" panose="020B0604030504040204" pitchFamily="34" charset="0"/>
                  <a:ea typeface="Tahoma" panose="020B0604030504040204" pitchFamily="34" charset="0"/>
                  <a:cs typeface="Tahoma" panose="020B0604030504040204" pitchFamily="34" charset="0"/>
                </a:rPr>
                <a:t>Kind Palms Ventures</a:t>
              </a:r>
            </a:p>
          </p:txBody>
        </p:sp>
        <p:sp>
          <p:nvSpPr>
            <p:cNvPr id="23" name="Rectangle 22"/>
            <p:cNvSpPr/>
            <p:nvPr/>
          </p:nvSpPr>
          <p:spPr>
            <a:xfrm>
              <a:off x="9497591" y="5879226"/>
              <a:ext cx="1269539" cy="760209"/>
            </a:xfrm>
            <a:prstGeom prst="rect">
              <a:avLst/>
            </a:prstGeom>
          </p:spPr>
          <p:txBody>
            <a:bodyPr wrap="square">
              <a:spAutoFit/>
            </a:bodyPr>
            <a:lstStyle/>
            <a:p>
              <a:r>
                <a:rPr lang="en-US" sz="1138" b="1" dirty="0" err="1">
                  <a:solidFill>
                    <a:srgbClr val="629DD1">
                      <a:lumMod val="50000"/>
                    </a:srgbClr>
                  </a:solidFill>
                  <a:latin typeface="Tahoma" panose="020B0604030504040204" pitchFamily="34" charset="0"/>
                  <a:ea typeface="Tahoma" panose="020B0604030504040204" pitchFamily="34" charset="0"/>
                  <a:cs typeface="Tahoma" panose="020B0604030504040204" pitchFamily="34" charset="0"/>
                </a:rPr>
                <a:t>Olorun</a:t>
              </a:r>
              <a:r>
                <a:rPr lang="en-US" sz="1138" b="1" dirty="0">
                  <a:solidFill>
                    <a:srgbClr val="629DD1">
                      <a:lumMod val="50000"/>
                    </a:srgbClr>
                  </a:solidFill>
                  <a:latin typeface="Tahoma" panose="020B0604030504040204" pitchFamily="34" charset="0"/>
                  <a:ea typeface="Tahoma" panose="020B0604030504040204" pitchFamily="34" charset="0"/>
                  <a:cs typeface="Tahoma" panose="020B0604030504040204" pitchFamily="34" charset="0"/>
                </a:rPr>
                <a:t> Osun Farms</a:t>
              </a:r>
            </a:p>
          </p:txBody>
        </p:sp>
        <p:graphicFrame>
          <p:nvGraphicFramePr>
            <p:cNvPr id="24" name="Object 23"/>
            <p:cNvGraphicFramePr>
              <a:graphicFrameLocks noChangeAspect="1"/>
            </p:cNvGraphicFramePr>
            <p:nvPr>
              <p:extLst/>
            </p:nvPr>
          </p:nvGraphicFramePr>
          <p:xfrm>
            <a:off x="8804428" y="4098619"/>
            <a:ext cx="1173670" cy="622401"/>
          </p:xfrm>
          <a:graphic>
            <a:graphicData uri="http://schemas.openxmlformats.org/presentationml/2006/ole">
              <mc:AlternateContent xmlns:mc="http://schemas.openxmlformats.org/markup-compatibility/2006">
                <mc:Choice xmlns:v="urn:schemas-microsoft-com:vml" Requires="v">
                  <p:oleObj spid="_x0000_s38164" name="Bitmap Image" r:id="rId25" imgW="914286" imgH="485586" progId="Paint.Picture">
                    <p:embed/>
                  </p:oleObj>
                </mc:Choice>
                <mc:Fallback>
                  <p:oleObj name="Bitmap Image" r:id="rId25" imgW="914286" imgH="485586" progId="Paint.Picture">
                    <p:embed/>
                    <p:pic>
                      <p:nvPicPr>
                        <p:cNvPr id="0" name=""/>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8804428" y="4098619"/>
                          <a:ext cx="1173670" cy="622401"/>
                        </a:xfrm>
                        <a:prstGeom prst="rect">
                          <a:avLst/>
                        </a:prstGeom>
                        <a:noFill/>
                        <a:extLst/>
                      </p:spPr>
                    </p:pic>
                  </p:oleObj>
                </mc:Fallback>
              </mc:AlternateContent>
            </a:graphicData>
          </a:graphic>
        </p:graphicFrame>
        <p:graphicFrame>
          <p:nvGraphicFramePr>
            <p:cNvPr id="25" name="Object 24"/>
            <p:cNvGraphicFramePr>
              <a:graphicFrameLocks noChangeAspect="1"/>
            </p:cNvGraphicFramePr>
            <p:nvPr>
              <p:extLst/>
            </p:nvPr>
          </p:nvGraphicFramePr>
          <p:xfrm>
            <a:off x="6332761" y="4938182"/>
            <a:ext cx="943555" cy="738435"/>
          </p:xfrm>
          <a:graphic>
            <a:graphicData uri="http://schemas.openxmlformats.org/presentationml/2006/ole">
              <mc:AlternateContent xmlns:mc="http://schemas.openxmlformats.org/markup-compatibility/2006">
                <mc:Choice xmlns:v="urn:schemas-microsoft-com:vml" Requires="v">
                  <p:oleObj spid="_x0000_s38165" name="Bitmap Image" r:id="rId27" imgW="1438095" imgH="1123810" progId="Paint.Picture">
                    <p:embed/>
                  </p:oleObj>
                </mc:Choice>
                <mc:Fallback>
                  <p:oleObj name="Bitmap Image" r:id="rId27" imgW="1438095" imgH="1123810" progId="Paint.Picture">
                    <p:embed/>
                    <p:pic>
                      <p:nvPicPr>
                        <p:cNvPr id="0" name=""/>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6332761" y="4938182"/>
                          <a:ext cx="943555" cy="738435"/>
                        </a:xfrm>
                        <a:prstGeom prst="rect">
                          <a:avLst/>
                        </a:prstGeom>
                        <a:noFill/>
                        <a:extLst/>
                      </p:spPr>
                    </p:pic>
                  </p:oleObj>
                </mc:Fallback>
              </mc:AlternateContent>
            </a:graphicData>
          </a:graphic>
        </p:graphicFrame>
        <p:pic>
          <p:nvPicPr>
            <p:cNvPr id="3" name="Picture 2"/>
            <p:cNvPicPr>
              <a:picLocks noChangeAspect="1"/>
            </p:cNvPicPr>
            <p:nvPr/>
          </p:nvPicPr>
          <p:blipFill>
            <a:blip r:embed="rId29" cstate="email">
              <a:extLst>
                <a:ext uri="{28A0092B-C50C-407E-A947-70E740481C1C}">
                  <a14:useLocalDpi xmlns:a14="http://schemas.microsoft.com/office/drawing/2010/main"/>
                </a:ext>
              </a:extLst>
            </a:blip>
            <a:stretch>
              <a:fillRect/>
            </a:stretch>
          </p:blipFill>
          <p:spPr>
            <a:xfrm>
              <a:off x="7842501" y="4786128"/>
              <a:ext cx="987638" cy="987638"/>
            </a:xfrm>
            <a:prstGeom prst="rect">
              <a:avLst/>
            </a:prstGeom>
          </p:spPr>
        </p:pic>
        <p:pic>
          <p:nvPicPr>
            <p:cNvPr id="26" name="Picture 25" descr="Tanzania Veterinary Laboratory Agency"/>
            <p:cNvPicPr/>
            <p:nvPr/>
          </p:nvPicPr>
          <p:blipFill>
            <a:blip r:embed="rId30" cstate="email">
              <a:extLst>
                <a:ext uri="{28A0092B-C50C-407E-A947-70E740481C1C}">
                  <a14:useLocalDpi xmlns:a14="http://schemas.microsoft.com/office/drawing/2010/main"/>
                </a:ext>
              </a:extLst>
            </a:blip>
            <a:srcRect/>
            <a:stretch>
              <a:fillRect/>
            </a:stretch>
          </p:blipFill>
          <p:spPr bwMode="auto">
            <a:xfrm>
              <a:off x="199682" y="5743246"/>
              <a:ext cx="1874211" cy="719412"/>
            </a:xfrm>
            <a:prstGeom prst="rect">
              <a:avLst/>
            </a:prstGeom>
            <a:noFill/>
            <a:ln w="9525">
              <a:noFill/>
              <a:miter lim="800000"/>
              <a:headEnd/>
              <a:tailEnd/>
            </a:ln>
          </p:spPr>
        </p:pic>
        <p:pic>
          <p:nvPicPr>
            <p:cNvPr id="27" name="Picture 26" descr="TPBA"/>
            <p:cNvPicPr/>
            <p:nvPr/>
          </p:nvPicPr>
          <p:blipFill>
            <a:blip r:embed="rId31" cstate="email">
              <a:extLst>
                <a:ext uri="{28A0092B-C50C-407E-A947-70E740481C1C}">
                  <a14:useLocalDpi xmlns:a14="http://schemas.microsoft.com/office/drawing/2010/main"/>
                </a:ext>
              </a:extLst>
            </a:blip>
            <a:srcRect/>
            <a:stretch>
              <a:fillRect/>
            </a:stretch>
          </p:blipFill>
          <p:spPr bwMode="auto">
            <a:xfrm>
              <a:off x="2351011" y="5822445"/>
              <a:ext cx="772795" cy="678815"/>
            </a:xfrm>
            <a:prstGeom prst="rect">
              <a:avLst/>
            </a:prstGeom>
            <a:noFill/>
            <a:ln w="9525">
              <a:noFill/>
              <a:miter lim="800000"/>
              <a:headEnd/>
              <a:tailEnd/>
            </a:ln>
          </p:spPr>
        </p:pic>
        <p:pic>
          <p:nvPicPr>
            <p:cNvPr id="28" name="Picture 27" descr="COSTECH"/>
            <p:cNvPicPr/>
            <p:nvPr/>
          </p:nvPicPr>
          <p:blipFill>
            <a:blip r:embed="rId32" cstate="email">
              <a:extLst>
                <a:ext uri="{28A0092B-C50C-407E-A947-70E740481C1C}">
                  <a14:useLocalDpi xmlns:a14="http://schemas.microsoft.com/office/drawing/2010/main"/>
                </a:ext>
              </a:extLst>
            </a:blip>
            <a:srcRect/>
            <a:stretch>
              <a:fillRect/>
            </a:stretch>
          </p:blipFill>
          <p:spPr bwMode="auto">
            <a:xfrm>
              <a:off x="3502437" y="5866229"/>
              <a:ext cx="728345" cy="704850"/>
            </a:xfrm>
            <a:prstGeom prst="rect">
              <a:avLst/>
            </a:prstGeom>
            <a:noFill/>
            <a:ln w="9525">
              <a:noFill/>
              <a:miter lim="800000"/>
              <a:headEnd/>
              <a:tailEnd/>
            </a:ln>
          </p:spPr>
        </p:pic>
        <p:pic>
          <p:nvPicPr>
            <p:cNvPr id="29" name="Picture 28" descr="Home"/>
            <p:cNvPicPr/>
            <p:nvPr/>
          </p:nvPicPr>
          <p:blipFill>
            <a:blip r:embed="rId33" cstate="email">
              <a:extLst>
                <a:ext uri="{28A0092B-C50C-407E-A947-70E740481C1C}">
                  <a14:useLocalDpi xmlns:a14="http://schemas.microsoft.com/office/drawing/2010/main"/>
                </a:ext>
              </a:extLst>
            </a:blip>
            <a:srcRect/>
            <a:stretch>
              <a:fillRect/>
            </a:stretch>
          </p:blipFill>
          <p:spPr bwMode="auto">
            <a:xfrm>
              <a:off x="4674956" y="6031493"/>
              <a:ext cx="1046480" cy="405130"/>
            </a:xfrm>
            <a:prstGeom prst="rect">
              <a:avLst/>
            </a:prstGeom>
            <a:noFill/>
            <a:ln w="9525">
              <a:noFill/>
              <a:miter lim="800000"/>
              <a:headEnd/>
              <a:tailEnd/>
            </a:ln>
          </p:spPr>
        </p:pic>
        <p:pic>
          <p:nvPicPr>
            <p:cNvPr id="30" name="Picture 29" descr="Home"/>
            <p:cNvPicPr/>
            <p:nvPr/>
          </p:nvPicPr>
          <p:blipFill>
            <a:blip r:embed="rId34" cstate="email">
              <a:extLst>
                <a:ext uri="{28A0092B-C50C-407E-A947-70E740481C1C}">
                  <a14:useLocalDpi xmlns:a14="http://schemas.microsoft.com/office/drawing/2010/main"/>
                </a:ext>
              </a:extLst>
            </a:blip>
            <a:srcRect/>
            <a:stretch>
              <a:fillRect/>
            </a:stretch>
          </p:blipFill>
          <p:spPr bwMode="auto">
            <a:xfrm>
              <a:off x="6013324" y="5870398"/>
              <a:ext cx="1144905" cy="617538"/>
            </a:xfrm>
            <a:prstGeom prst="rect">
              <a:avLst/>
            </a:prstGeom>
            <a:noFill/>
            <a:ln w="9525">
              <a:noFill/>
              <a:miter lim="800000"/>
              <a:headEnd/>
              <a:tailEnd/>
            </a:ln>
          </p:spPr>
        </p:pic>
        <p:pic>
          <p:nvPicPr>
            <p:cNvPr id="31" name="Picture 30" descr="Image"/>
            <p:cNvPicPr/>
            <p:nvPr/>
          </p:nvPicPr>
          <p:blipFill>
            <a:blip r:embed="rId35" cstate="email">
              <a:extLst>
                <a:ext uri="{28A0092B-C50C-407E-A947-70E740481C1C}">
                  <a14:useLocalDpi xmlns:a14="http://schemas.microsoft.com/office/drawing/2010/main"/>
                </a:ext>
              </a:extLst>
            </a:blip>
            <a:srcRect/>
            <a:stretch>
              <a:fillRect/>
            </a:stretch>
          </p:blipFill>
          <p:spPr bwMode="auto">
            <a:xfrm>
              <a:off x="408619" y="4756172"/>
              <a:ext cx="651049" cy="561975"/>
            </a:xfrm>
            <a:prstGeom prst="rect">
              <a:avLst/>
            </a:prstGeom>
            <a:noFill/>
            <a:ln w="9525">
              <a:noFill/>
              <a:miter lim="800000"/>
              <a:headEnd/>
              <a:tailEnd/>
            </a:ln>
          </p:spPr>
        </p:pic>
        <p:pic>
          <p:nvPicPr>
            <p:cNvPr id="32" name="Picture 31" descr="Food, Agriculture and Natural Resources Policy Analysis Network (FANRPAN)"/>
            <p:cNvPicPr/>
            <p:nvPr/>
          </p:nvPicPr>
          <p:blipFill>
            <a:blip r:embed="rId36" cstate="email">
              <a:extLst>
                <a:ext uri="{28A0092B-C50C-407E-A947-70E740481C1C}">
                  <a14:useLocalDpi xmlns:a14="http://schemas.microsoft.com/office/drawing/2010/main"/>
                </a:ext>
              </a:extLst>
            </a:blip>
            <a:srcRect/>
            <a:stretch>
              <a:fillRect/>
            </a:stretch>
          </p:blipFill>
          <p:spPr bwMode="auto">
            <a:xfrm>
              <a:off x="1038770" y="1417838"/>
              <a:ext cx="1348105" cy="414655"/>
            </a:xfrm>
            <a:prstGeom prst="rect">
              <a:avLst/>
            </a:prstGeom>
            <a:noFill/>
            <a:ln w="9525">
              <a:noFill/>
              <a:miter lim="800000"/>
              <a:headEnd/>
              <a:tailEnd/>
            </a:ln>
          </p:spPr>
        </p:pic>
        <p:pic>
          <p:nvPicPr>
            <p:cNvPr id="33" name="Picture 32" descr="C:\Users\user\AppData\Local\Temp\IBC-Logo-Final.tif"/>
            <p:cNvPicPr/>
            <p:nvPr/>
          </p:nvPicPr>
          <p:blipFill>
            <a:blip r:embed="rId37" cstate="email">
              <a:extLst>
                <a:ext uri="{28A0092B-C50C-407E-A947-70E740481C1C}">
                  <a14:useLocalDpi xmlns:a14="http://schemas.microsoft.com/office/drawing/2010/main"/>
                </a:ext>
              </a:extLst>
            </a:blip>
            <a:srcRect/>
            <a:stretch>
              <a:fillRect/>
            </a:stretch>
          </p:blipFill>
          <p:spPr bwMode="auto">
            <a:xfrm>
              <a:off x="1900066" y="3885429"/>
              <a:ext cx="830933" cy="761872"/>
            </a:xfrm>
            <a:prstGeom prst="rect">
              <a:avLst/>
            </a:prstGeom>
            <a:noFill/>
            <a:ln>
              <a:noFill/>
            </a:ln>
          </p:spPr>
        </p:pic>
        <p:pic>
          <p:nvPicPr>
            <p:cNvPr id="34" name="Picture 33" descr="Image result for haramaya university logo"/>
            <p:cNvPicPr/>
            <p:nvPr/>
          </p:nvPicPr>
          <p:blipFill>
            <a:blip r:embed="rId38" cstate="email">
              <a:extLst>
                <a:ext uri="{28A0092B-C50C-407E-A947-70E740481C1C}">
                  <a14:useLocalDpi xmlns:a14="http://schemas.microsoft.com/office/drawing/2010/main"/>
                </a:ext>
              </a:extLst>
            </a:blip>
            <a:srcRect/>
            <a:stretch>
              <a:fillRect/>
            </a:stretch>
          </p:blipFill>
          <p:spPr bwMode="auto">
            <a:xfrm>
              <a:off x="3087913" y="4007260"/>
              <a:ext cx="722568" cy="715599"/>
            </a:xfrm>
            <a:prstGeom prst="rect">
              <a:avLst/>
            </a:prstGeom>
            <a:noFill/>
            <a:ln>
              <a:noFill/>
            </a:ln>
          </p:spPr>
        </p:pic>
        <p:pic>
          <p:nvPicPr>
            <p:cNvPr id="35" name="Picture 34"/>
            <p:cNvPicPr>
              <a:picLocks noChangeAspect="1"/>
            </p:cNvPicPr>
            <p:nvPr/>
          </p:nvPicPr>
          <p:blipFill>
            <a:blip r:embed="rId39" cstate="email">
              <a:extLst>
                <a:ext uri="{28A0092B-C50C-407E-A947-70E740481C1C}">
                  <a14:useLocalDpi xmlns:a14="http://schemas.microsoft.com/office/drawing/2010/main"/>
                </a:ext>
              </a:extLst>
            </a:blip>
            <a:stretch>
              <a:fillRect/>
            </a:stretch>
          </p:blipFill>
          <p:spPr>
            <a:xfrm>
              <a:off x="1489156" y="2206675"/>
              <a:ext cx="803716" cy="631491"/>
            </a:xfrm>
            <a:prstGeom prst="rect">
              <a:avLst/>
            </a:prstGeom>
          </p:spPr>
        </p:pic>
        <p:pic>
          <p:nvPicPr>
            <p:cNvPr id="36" name="Picture 35" descr="Image result for elfora agro industry logo"/>
            <p:cNvPicPr/>
            <p:nvPr/>
          </p:nvPicPr>
          <p:blipFill>
            <a:blip r:embed="rId40" cstate="email">
              <a:extLst>
                <a:ext uri="{28A0092B-C50C-407E-A947-70E740481C1C}">
                  <a14:useLocalDpi xmlns:a14="http://schemas.microsoft.com/office/drawing/2010/main"/>
                </a:ext>
              </a:extLst>
            </a:blip>
            <a:srcRect/>
            <a:stretch>
              <a:fillRect/>
            </a:stretch>
          </p:blipFill>
          <p:spPr bwMode="auto">
            <a:xfrm>
              <a:off x="2558549" y="2211342"/>
              <a:ext cx="734882" cy="641729"/>
            </a:xfrm>
            <a:prstGeom prst="rect">
              <a:avLst/>
            </a:prstGeom>
            <a:noFill/>
            <a:ln>
              <a:noFill/>
            </a:ln>
          </p:spPr>
        </p:pic>
        <p:graphicFrame>
          <p:nvGraphicFramePr>
            <p:cNvPr id="6" name="Object 5"/>
            <p:cNvGraphicFramePr>
              <a:graphicFrameLocks noChangeAspect="1"/>
            </p:cNvGraphicFramePr>
            <p:nvPr>
              <p:extLst/>
            </p:nvPr>
          </p:nvGraphicFramePr>
          <p:xfrm>
            <a:off x="8492861" y="5979518"/>
            <a:ext cx="791109" cy="770291"/>
          </p:xfrm>
          <a:graphic>
            <a:graphicData uri="http://schemas.openxmlformats.org/presentationml/2006/ole">
              <mc:AlternateContent xmlns:mc="http://schemas.openxmlformats.org/markup-compatibility/2006">
                <mc:Choice xmlns:v="urn:schemas-microsoft-com:vml" Requires="v">
                  <p:oleObj spid="_x0000_s38166" name="Bitmap Image" r:id="rId41" imgW="1638529" imgH="1580952" progId="Paint.Picture">
                    <p:embed/>
                  </p:oleObj>
                </mc:Choice>
                <mc:Fallback>
                  <p:oleObj name="Bitmap Image" r:id="rId41" imgW="1638529" imgH="1580952" progId="Paint.Picture">
                    <p:embed/>
                    <p:pic>
                      <p:nvPicPr>
                        <p:cNvPr id="0" name=""/>
                        <p:cNvPicPr>
                          <a:picLocks noChangeAspect="1" noChangeArrowheads="1"/>
                        </p:cNvPicPr>
                        <p:nvPr/>
                      </p:nvPicPr>
                      <p:blipFill>
                        <a:blip r:embed="rId42">
                          <a:extLst>
                            <a:ext uri="{28A0092B-C50C-407E-A947-70E740481C1C}">
                              <a14:useLocalDpi xmlns:a14="http://schemas.microsoft.com/office/drawing/2010/main" val="0"/>
                            </a:ext>
                          </a:extLst>
                        </a:blip>
                        <a:srcRect/>
                        <a:stretch>
                          <a:fillRect/>
                        </a:stretch>
                      </p:blipFill>
                      <p:spPr bwMode="auto">
                        <a:xfrm>
                          <a:off x="8492861" y="5979518"/>
                          <a:ext cx="791109" cy="770291"/>
                        </a:xfrm>
                        <a:prstGeom prst="rect">
                          <a:avLst/>
                        </a:prstGeom>
                        <a:noFill/>
                      </p:spPr>
                    </p:pic>
                  </p:oleObj>
                </mc:Fallback>
              </mc:AlternateContent>
            </a:graphicData>
          </a:graphic>
        </p:graphicFrame>
        <p:graphicFrame>
          <p:nvGraphicFramePr>
            <p:cNvPr id="37" name="Object 36"/>
            <p:cNvGraphicFramePr>
              <a:graphicFrameLocks noChangeAspect="1"/>
            </p:cNvGraphicFramePr>
            <p:nvPr>
              <p:extLst/>
            </p:nvPr>
          </p:nvGraphicFramePr>
          <p:xfrm>
            <a:off x="7264138" y="5854249"/>
            <a:ext cx="853851" cy="853851"/>
          </p:xfrm>
          <a:graphic>
            <a:graphicData uri="http://schemas.openxmlformats.org/presentationml/2006/ole">
              <mc:AlternateContent xmlns:mc="http://schemas.openxmlformats.org/markup-compatibility/2006">
                <mc:Choice xmlns:v="urn:schemas-microsoft-com:vml" Requires="v">
                  <p:oleObj spid="_x0000_s38167" name="Bitmap Image" r:id="rId43" imgW="1228571" imgH="1238423" progId="Paint.Picture">
                    <p:embed/>
                  </p:oleObj>
                </mc:Choice>
                <mc:Fallback>
                  <p:oleObj name="Bitmap Image" r:id="rId43" imgW="1228571" imgH="1238423" progId="Paint.Picture">
                    <p:embed/>
                    <p:pic>
                      <p:nvPicPr>
                        <p:cNvPr id="0" name=""/>
                        <p:cNvPicPr>
                          <a:picLocks noChangeAspect="1" noChangeArrowheads="1"/>
                        </p:cNvPicPr>
                        <p:nvPr/>
                      </p:nvPicPr>
                      <p:blipFill>
                        <a:blip r:embed="rId44">
                          <a:extLst>
                            <a:ext uri="{28A0092B-C50C-407E-A947-70E740481C1C}">
                              <a14:useLocalDpi xmlns:a14="http://schemas.microsoft.com/office/drawing/2010/main" val="0"/>
                            </a:ext>
                          </a:extLst>
                        </a:blip>
                        <a:srcRect/>
                        <a:stretch>
                          <a:fillRect/>
                        </a:stretch>
                      </p:blipFill>
                      <p:spPr bwMode="auto">
                        <a:xfrm>
                          <a:off x="7264138" y="5854249"/>
                          <a:ext cx="853851" cy="853851"/>
                        </a:xfrm>
                        <a:prstGeom prst="rect">
                          <a:avLst/>
                        </a:prstGeom>
                        <a:noFill/>
                      </p:spPr>
                    </p:pic>
                  </p:oleObj>
                </mc:Fallback>
              </mc:AlternateContent>
            </a:graphicData>
          </a:graphic>
        </p:graphicFrame>
        <p:graphicFrame>
          <p:nvGraphicFramePr>
            <p:cNvPr id="39" name="Object 38"/>
            <p:cNvGraphicFramePr>
              <a:graphicFrameLocks noChangeAspect="1"/>
            </p:cNvGraphicFramePr>
            <p:nvPr>
              <p:extLst/>
            </p:nvPr>
          </p:nvGraphicFramePr>
          <p:xfrm>
            <a:off x="9367294" y="4843303"/>
            <a:ext cx="750532" cy="776412"/>
          </p:xfrm>
          <a:graphic>
            <a:graphicData uri="http://schemas.openxmlformats.org/presentationml/2006/ole">
              <mc:AlternateContent xmlns:mc="http://schemas.openxmlformats.org/markup-compatibility/2006">
                <mc:Choice xmlns:v="urn:schemas-microsoft-com:vml" Requires="v">
                  <p:oleObj spid="_x0000_s38168" name="Bitmap Image" r:id="rId45" imgW="1476190" imgH="1542857" progId="Paint.Picture">
                    <p:embed/>
                  </p:oleObj>
                </mc:Choice>
                <mc:Fallback>
                  <p:oleObj name="Bitmap Image" r:id="rId45" imgW="1476190" imgH="1542857" progId="Paint.Picture">
                    <p:embed/>
                    <p:pic>
                      <p:nvPicPr>
                        <p:cNvPr id="0" name=""/>
                        <p:cNvPicPr>
                          <a:picLocks noChangeAspect="1" noChangeArrowheads="1"/>
                        </p:cNvPicPr>
                        <p:nvPr/>
                      </p:nvPicPr>
                      <p:blipFill>
                        <a:blip r:embed="rId46">
                          <a:extLst>
                            <a:ext uri="{28A0092B-C50C-407E-A947-70E740481C1C}">
                              <a14:useLocalDpi xmlns:a14="http://schemas.microsoft.com/office/drawing/2010/main" val="0"/>
                            </a:ext>
                          </a:extLst>
                        </a:blip>
                        <a:srcRect/>
                        <a:stretch>
                          <a:fillRect/>
                        </a:stretch>
                      </p:blipFill>
                      <p:spPr bwMode="auto">
                        <a:xfrm>
                          <a:off x="9367294" y="4843303"/>
                          <a:ext cx="750532" cy="776412"/>
                        </a:xfrm>
                        <a:prstGeom prst="rect">
                          <a:avLst/>
                        </a:prstGeom>
                        <a:noFill/>
                      </p:spPr>
                    </p:pic>
                  </p:oleObj>
                </mc:Fallback>
              </mc:AlternateContent>
            </a:graphicData>
          </a:graphic>
        </p:graphicFrame>
        <p:graphicFrame>
          <p:nvGraphicFramePr>
            <p:cNvPr id="44" name="Object 43"/>
            <p:cNvGraphicFramePr>
              <a:graphicFrameLocks noChangeAspect="1"/>
            </p:cNvGraphicFramePr>
            <p:nvPr>
              <p:extLst/>
            </p:nvPr>
          </p:nvGraphicFramePr>
          <p:xfrm>
            <a:off x="10859607" y="4821633"/>
            <a:ext cx="676276" cy="783057"/>
          </p:xfrm>
          <a:graphic>
            <a:graphicData uri="http://schemas.openxmlformats.org/presentationml/2006/ole">
              <mc:AlternateContent xmlns:mc="http://schemas.openxmlformats.org/markup-compatibility/2006">
                <mc:Choice xmlns:v="urn:schemas-microsoft-com:vml" Requires="v">
                  <p:oleObj spid="_x0000_s38169" name="Bitmap Image" r:id="rId47" imgW="933580" imgH="1076475" progId="Paint.Picture">
                    <p:embed/>
                  </p:oleObj>
                </mc:Choice>
                <mc:Fallback>
                  <p:oleObj name="Bitmap Image" r:id="rId47" imgW="933580" imgH="1076475" progId="Paint.Picture">
                    <p:embed/>
                    <p:pic>
                      <p:nvPicPr>
                        <p:cNvPr id="0" name=""/>
                        <p:cNvPicPr>
                          <a:picLocks noChangeAspect="1" noChangeArrowheads="1"/>
                        </p:cNvPicPr>
                        <p:nvPr/>
                      </p:nvPicPr>
                      <p:blipFill>
                        <a:blip r:embed="rId48">
                          <a:extLst>
                            <a:ext uri="{28A0092B-C50C-407E-A947-70E740481C1C}">
                              <a14:useLocalDpi xmlns:a14="http://schemas.microsoft.com/office/drawing/2010/main" val="0"/>
                            </a:ext>
                          </a:extLst>
                        </a:blip>
                        <a:srcRect/>
                        <a:stretch>
                          <a:fillRect/>
                        </a:stretch>
                      </p:blipFill>
                      <p:spPr bwMode="auto">
                        <a:xfrm>
                          <a:off x="10859607" y="4821633"/>
                          <a:ext cx="676276" cy="783057"/>
                        </a:xfrm>
                        <a:prstGeom prst="rect">
                          <a:avLst/>
                        </a:prstGeom>
                        <a:noFill/>
                      </p:spPr>
                    </p:pic>
                  </p:oleObj>
                </mc:Fallback>
              </mc:AlternateContent>
            </a:graphicData>
          </a:graphic>
        </p:graphicFrame>
        <p:graphicFrame>
          <p:nvGraphicFramePr>
            <p:cNvPr id="46" name="Object 45"/>
            <p:cNvGraphicFramePr>
              <a:graphicFrameLocks noChangeAspect="1"/>
            </p:cNvGraphicFramePr>
            <p:nvPr>
              <p:extLst/>
            </p:nvPr>
          </p:nvGraphicFramePr>
          <p:xfrm>
            <a:off x="10667610" y="3910589"/>
            <a:ext cx="663733" cy="663733"/>
          </p:xfrm>
          <a:graphic>
            <a:graphicData uri="http://schemas.openxmlformats.org/presentationml/2006/ole">
              <mc:AlternateContent xmlns:mc="http://schemas.openxmlformats.org/markup-compatibility/2006">
                <mc:Choice xmlns:v="urn:schemas-microsoft-com:vml" Requires="v">
                  <p:oleObj spid="_x0000_s38170" name="Bitmap Image" r:id="rId49" imgW="781159" imgH="790476" progId="Paint.Picture">
                    <p:embed/>
                  </p:oleObj>
                </mc:Choice>
                <mc:Fallback>
                  <p:oleObj name="Bitmap Image" r:id="rId49" imgW="781159" imgH="790476" progId="Paint.Picture">
                    <p:embed/>
                    <p:pic>
                      <p:nvPicPr>
                        <p:cNvPr id="0" name=""/>
                        <p:cNvPicPr>
                          <a:picLocks noChangeAspect="1" noChangeArrowheads="1"/>
                        </p:cNvPicPr>
                        <p:nvPr/>
                      </p:nvPicPr>
                      <p:blipFill>
                        <a:blip r:embed="rId50">
                          <a:extLst>
                            <a:ext uri="{28A0092B-C50C-407E-A947-70E740481C1C}">
                              <a14:useLocalDpi xmlns:a14="http://schemas.microsoft.com/office/drawing/2010/main" val="0"/>
                            </a:ext>
                          </a:extLst>
                        </a:blip>
                        <a:srcRect/>
                        <a:stretch>
                          <a:fillRect/>
                        </a:stretch>
                      </p:blipFill>
                      <p:spPr bwMode="auto">
                        <a:xfrm>
                          <a:off x="10667610" y="3910589"/>
                          <a:ext cx="663733" cy="663733"/>
                        </a:xfrm>
                        <a:prstGeom prst="rect">
                          <a:avLst/>
                        </a:prstGeom>
                        <a:noFill/>
                      </p:spPr>
                    </p:pic>
                  </p:oleObj>
                </mc:Fallback>
              </mc:AlternateContent>
            </a:graphicData>
          </a:graphic>
        </p:graphicFrame>
        <p:pic>
          <p:nvPicPr>
            <p:cNvPr id="47" name="Picture 46"/>
            <p:cNvPicPr>
              <a:picLocks noChangeAspect="1"/>
            </p:cNvPicPr>
            <p:nvPr/>
          </p:nvPicPr>
          <p:blipFill>
            <a:blip r:embed="rId51"/>
            <a:stretch>
              <a:fillRect/>
            </a:stretch>
          </p:blipFill>
          <p:spPr>
            <a:xfrm>
              <a:off x="10837806" y="5965836"/>
              <a:ext cx="871704" cy="697363"/>
            </a:xfrm>
            <a:prstGeom prst="rect">
              <a:avLst/>
            </a:prstGeom>
          </p:spPr>
        </p:pic>
        <p:pic>
          <p:nvPicPr>
            <p:cNvPr id="49" name="Picture Placeholder 4" descr="Partners | N2Africa"/>
            <p:cNvPicPr>
              <a:picLocks noChangeAspect="1"/>
            </p:cNvPicPr>
            <p:nvPr/>
          </p:nvPicPr>
          <p:blipFill>
            <a:blip r:embed="rId52" cstate="email">
              <a:extLst>
                <a:ext uri="{28A0092B-C50C-407E-A947-70E740481C1C}">
                  <a14:useLocalDpi xmlns:a14="http://schemas.microsoft.com/office/drawing/2010/main"/>
                </a:ext>
              </a:extLst>
            </a:blip>
            <a:srcRect/>
            <a:stretch>
              <a:fillRect/>
            </a:stretch>
          </p:blipFill>
          <p:spPr>
            <a:xfrm>
              <a:off x="10724316" y="2432982"/>
              <a:ext cx="946857" cy="624185"/>
            </a:xfrm>
            <a:prstGeom prst="rect">
              <a:avLst/>
            </a:prstGeom>
          </p:spPr>
        </p:pic>
        <p:pic>
          <p:nvPicPr>
            <p:cNvPr id="48" name="Picture 47"/>
            <p:cNvPicPr>
              <a:picLocks noChangeAspect="1"/>
            </p:cNvPicPr>
            <p:nvPr/>
          </p:nvPicPr>
          <p:blipFill>
            <a:blip r:embed="rId53" cstate="email">
              <a:extLst>
                <a:ext uri="{28A0092B-C50C-407E-A947-70E740481C1C}">
                  <a14:useLocalDpi xmlns:a14="http://schemas.microsoft.com/office/drawing/2010/main"/>
                </a:ext>
              </a:extLst>
            </a:blip>
            <a:stretch>
              <a:fillRect/>
            </a:stretch>
          </p:blipFill>
          <p:spPr>
            <a:xfrm>
              <a:off x="4778238" y="4729811"/>
              <a:ext cx="1095808" cy="925180"/>
            </a:xfrm>
            <a:prstGeom prst="rect">
              <a:avLst/>
            </a:prstGeom>
          </p:spPr>
        </p:pic>
        <p:pic>
          <p:nvPicPr>
            <p:cNvPr id="50" name="Picture 49"/>
            <p:cNvPicPr>
              <a:picLocks noChangeAspect="1"/>
            </p:cNvPicPr>
            <p:nvPr/>
          </p:nvPicPr>
          <p:blipFill>
            <a:blip r:embed="rId54" cstate="email">
              <a:extLst>
                <a:ext uri="{28A0092B-C50C-407E-A947-70E740481C1C}">
                  <a14:useLocalDpi xmlns:a14="http://schemas.microsoft.com/office/drawing/2010/main"/>
                </a:ext>
              </a:extLst>
            </a:blip>
            <a:stretch>
              <a:fillRect/>
            </a:stretch>
          </p:blipFill>
          <p:spPr>
            <a:xfrm>
              <a:off x="10353597" y="1275866"/>
              <a:ext cx="1174024" cy="975037"/>
            </a:xfrm>
            <a:prstGeom prst="rect">
              <a:avLst/>
            </a:prstGeom>
          </p:spPr>
        </p:pic>
        <p:pic>
          <p:nvPicPr>
            <p:cNvPr id="52" name="Picture Placeholder 4" descr="AU-PANVAC-About"/>
            <p:cNvPicPr>
              <a:picLocks noChangeAspect="1"/>
            </p:cNvPicPr>
            <p:nvPr/>
          </p:nvPicPr>
          <p:blipFill>
            <a:blip r:embed="rId55" cstate="email">
              <a:extLst>
                <a:ext uri="{28A0092B-C50C-407E-A947-70E740481C1C}">
                  <a14:useLocalDpi xmlns:a14="http://schemas.microsoft.com/office/drawing/2010/main"/>
                </a:ext>
              </a:extLst>
            </a:blip>
            <a:srcRect/>
            <a:stretch>
              <a:fillRect/>
            </a:stretch>
          </p:blipFill>
          <p:spPr>
            <a:xfrm>
              <a:off x="9421679" y="3235429"/>
              <a:ext cx="2572108" cy="819264"/>
            </a:xfrm>
            <a:prstGeom prst="rect">
              <a:avLst/>
            </a:prstGeom>
          </p:spPr>
        </p:pic>
      </p:grpSp>
      <p:sp>
        <p:nvSpPr>
          <p:cNvPr id="8" name="Rectangle 7"/>
          <p:cNvSpPr/>
          <p:nvPr/>
        </p:nvSpPr>
        <p:spPr>
          <a:xfrm>
            <a:off x="1401230" y="299032"/>
            <a:ext cx="1932132" cy="492443"/>
          </a:xfrm>
          <a:prstGeom prst="rect">
            <a:avLst/>
          </a:prstGeom>
        </p:spPr>
        <p:txBody>
          <a:bodyPr wrap="none">
            <a:spAutoFit/>
          </a:bodyPr>
          <a:lstStyle/>
          <a:p>
            <a:r>
              <a:rPr lang="en-US" sz="2600" dirty="0" smtClean="0">
                <a:solidFill>
                  <a:prstClr val="white"/>
                </a:solidFill>
              </a:rPr>
              <a:t>Partners </a:t>
            </a:r>
            <a:r>
              <a:rPr lang="mr-IN" sz="2600" dirty="0" smtClean="0">
                <a:solidFill>
                  <a:prstClr val="white"/>
                </a:solidFill>
              </a:rPr>
              <a:t>……</a:t>
            </a:r>
            <a:r>
              <a:rPr lang="en-GB" sz="2600" dirty="0" smtClean="0">
                <a:solidFill>
                  <a:prstClr val="white"/>
                </a:solidFill>
              </a:rPr>
              <a:t> </a:t>
            </a:r>
            <a:endParaRPr lang="en-US" sz="2600" dirty="0">
              <a:solidFill>
                <a:prstClr val="white"/>
              </a:solidFill>
            </a:endParaRPr>
          </a:p>
        </p:txBody>
      </p:sp>
    </p:spTree>
    <p:extLst>
      <p:ext uri="{BB962C8B-B14F-4D97-AF65-F5344CB8AC3E}">
        <p14:creationId xmlns:p14="http://schemas.microsoft.com/office/powerpoint/2010/main" val="17747273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i="1" dirty="0" smtClean="0"/>
              <a:t>Animal Genetic flagship objectives</a:t>
            </a:r>
            <a:endParaRPr lang="en-US" b="1" i="1" dirty="0"/>
          </a:p>
        </p:txBody>
      </p:sp>
      <p:sp>
        <p:nvSpPr>
          <p:cNvPr id="3" name="Content Placeholder 2"/>
          <p:cNvSpPr>
            <a:spLocks noGrp="1"/>
          </p:cNvSpPr>
          <p:nvPr>
            <p:ph idx="1"/>
          </p:nvPr>
        </p:nvSpPr>
        <p:spPr>
          <a:xfrm>
            <a:off x="681038" y="1861648"/>
            <a:ext cx="8869362" cy="5032375"/>
          </a:xfrm>
        </p:spPr>
        <p:txBody>
          <a:bodyPr/>
          <a:lstStyle/>
          <a:p>
            <a:r>
              <a:rPr lang="en-US" dirty="0"/>
              <a:t>Identify and promote the most appropriate existing livestock breeds for </a:t>
            </a:r>
            <a:r>
              <a:rPr lang="en-US" dirty="0" err="1" smtClean="0"/>
              <a:t>differen</a:t>
            </a:r>
            <a:r>
              <a:rPr lang="en-US" dirty="0" err="1"/>
              <a:t>t</a:t>
            </a:r>
            <a:r>
              <a:rPr lang="en-US" dirty="0" err="1" smtClean="0"/>
              <a:t>systems</a:t>
            </a:r>
            <a:r>
              <a:rPr lang="en-US" dirty="0" smtClean="0"/>
              <a:t> </a:t>
            </a:r>
            <a:r>
              <a:rPr lang="en-US" dirty="0"/>
              <a:t>and value chains (including promotion of breed substitution as relevant). </a:t>
            </a:r>
          </a:p>
          <a:p>
            <a:r>
              <a:rPr lang="en-US" dirty="0"/>
              <a:t>Develop improved breeds, capitalizing on recent advances in genomic and reproductive technologies (within-breed improvement, </a:t>
            </a:r>
            <a:r>
              <a:rPr lang="en-US" dirty="0" smtClean="0"/>
              <a:t>cross-breeding </a:t>
            </a:r>
            <a:r>
              <a:rPr lang="en-US" dirty="0" err="1" smtClean="0"/>
              <a:t>etc</a:t>
            </a:r>
            <a:r>
              <a:rPr lang="en-US" dirty="0" smtClean="0"/>
              <a:t>).</a:t>
            </a:r>
            <a:endParaRPr lang="en-US" dirty="0"/>
          </a:p>
          <a:p>
            <a:r>
              <a:rPr lang="en-US" dirty="0"/>
              <a:t>Develop effective delivery systems (public–private partnerships, community breeding </a:t>
            </a:r>
            <a:r>
              <a:rPr lang="en-US" dirty="0" smtClean="0"/>
              <a:t>schemes </a:t>
            </a:r>
            <a:r>
              <a:rPr lang="en-US" dirty="0" err="1" smtClean="0"/>
              <a:t>etc</a:t>
            </a:r>
            <a:r>
              <a:rPr lang="en-US" dirty="0" smtClean="0"/>
              <a:t>). </a:t>
            </a:r>
          </a:p>
          <a:p>
            <a:endParaRPr lang="en-US" dirty="0"/>
          </a:p>
          <a:p>
            <a:endParaRPr lang="en-US" dirty="0" smtClean="0"/>
          </a:p>
          <a:p>
            <a:endParaRPr lang="en-US" dirty="0"/>
          </a:p>
          <a:p>
            <a:endParaRPr lang="en-US" dirty="0"/>
          </a:p>
        </p:txBody>
      </p:sp>
      <p:pic>
        <p:nvPicPr>
          <p:cNvPr id="10" name="Picture 9"/>
          <p:cNvPicPr/>
          <p:nvPr/>
        </p:nvPicPr>
        <p:blipFill>
          <a:blip r:embed="rId2" cstate="email">
            <a:extLst>
              <a:ext uri="{28A0092B-C50C-407E-A947-70E740481C1C}">
                <a14:useLocalDpi xmlns:a14="http://schemas.microsoft.com/office/drawing/2010/main"/>
              </a:ext>
            </a:extLst>
          </a:blip>
          <a:srcRect/>
          <a:stretch>
            <a:fillRect/>
          </a:stretch>
        </p:blipFill>
        <p:spPr bwMode="auto">
          <a:xfrm>
            <a:off x="664745" y="5941498"/>
            <a:ext cx="689094" cy="634969"/>
          </a:xfrm>
          <a:prstGeom prst="rect">
            <a:avLst/>
          </a:prstGeom>
          <a:noFill/>
          <a:ln>
            <a:noFill/>
          </a:ln>
        </p:spPr>
      </p:pic>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261769" y="5953683"/>
            <a:ext cx="1304924" cy="662095"/>
          </a:xfrm>
          <a:prstGeom prst="rect">
            <a:avLst/>
          </a:prstGeom>
        </p:spPr>
      </p:pic>
    </p:spTree>
    <p:extLst>
      <p:ext uri="{BB962C8B-B14F-4D97-AF65-F5344CB8AC3E}">
        <p14:creationId xmlns:p14="http://schemas.microsoft.com/office/powerpoint/2010/main" val="60455180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11liten.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658060" y="3984644"/>
            <a:ext cx="1687761" cy="1687761"/>
          </a:xfrm>
          <a:prstGeom prst="rect">
            <a:avLst/>
          </a:prstGeom>
        </p:spPr>
      </p:pic>
      <p:pic>
        <p:nvPicPr>
          <p:cNvPr id="18" name="Picture 17"/>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6568177" y="3769183"/>
            <a:ext cx="1789711" cy="1607712"/>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4" name="Title 1"/>
          <p:cNvSpPr txBox="1">
            <a:spLocks/>
          </p:cNvSpPr>
          <p:nvPr/>
        </p:nvSpPr>
        <p:spPr>
          <a:xfrm>
            <a:off x="767619" y="190004"/>
            <a:ext cx="8232576" cy="990600"/>
          </a:xfrm>
          <a:prstGeom prst="rect">
            <a:avLst/>
          </a:prstGeom>
          <a:solidFill>
            <a:schemeClr val="accent2"/>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600" dirty="0" smtClean="0">
                <a:solidFill>
                  <a:schemeClr val="bg1"/>
                </a:solidFill>
              </a:rPr>
              <a:t>Genetic final products</a:t>
            </a:r>
            <a:endParaRPr lang="en-US" sz="3600" dirty="0">
              <a:solidFill>
                <a:schemeClr val="bg1"/>
              </a:solidFill>
            </a:endParaRPr>
          </a:p>
        </p:txBody>
      </p:sp>
      <p:pic>
        <p:nvPicPr>
          <p:cNvPr id="3075" name="Picture 3"/>
          <p:cNvPicPr>
            <a:picLocks noChangeAspect="1" noChangeArrowheads="1"/>
          </p:cNvPicPr>
          <p:nvPr/>
        </p:nvPicPr>
        <p:blipFill rotWithShape="1">
          <a:blip r:embed="rId5" cstate="email">
            <a:extLst>
              <a:ext uri="{28A0092B-C50C-407E-A947-70E740481C1C}">
                <a14:useLocalDpi xmlns:a14="http://schemas.microsoft.com/office/drawing/2010/main"/>
              </a:ext>
            </a:extLst>
          </a:blip>
          <a:srcRect/>
          <a:stretch/>
        </p:blipFill>
        <p:spPr bwMode="auto">
          <a:xfrm>
            <a:off x="5846374" y="1414165"/>
            <a:ext cx="1437085" cy="1797293"/>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3076" name="Picture 4"/>
          <p:cNvPicPr>
            <a:picLocks noChangeAspect="1" noChangeArrowheads="1"/>
          </p:cNvPicPr>
          <p:nvPr/>
        </p:nvPicPr>
        <p:blipFill rotWithShape="1">
          <a:blip r:embed="rId6" cstate="email">
            <a:extLst>
              <a:ext uri="{28A0092B-C50C-407E-A947-70E740481C1C}">
                <a14:useLocalDpi xmlns:a14="http://schemas.microsoft.com/office/drawing/2010/main"/>
              </a:ext>
            </a:extLst>
          </a:blip>
          <a:srcRect/>
          <a:stretch/>
        </p:blipFill>
        <p:spPr bwMode="auto">
          <a:xfrm>
            <a:off x="3227999" y="1497419"/>
            <a:ext cx="1208638" cy="1776274"/>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13" name="TextBox 12"/>
          <p:cNvSpPr txBox="1"/>
          <p:nvPr/>
        </p:nvSpPr>
        <p:spPr>
          <a:xfrm>
            <a:off x="727244" y="1925451"/>
            <a:ext cx="2252346" cy="923330"/>
          </a:xfrm>
          <a:prstGeom prst="rect">
            <a:avLst/>
          </a:prstGeom>
          <a:noFill/>
        </p:spPr>
        <p:txBody>
          <a:bodyPr wrap="square" rtlCol="0">
            <a:spAutoFit/>
          </a:bodyPr>
          <a:lstStyle/>
          <a:p>
            <a:pPr algn="ctr"/>
            <a:r>
              <a:rPr lang="en-US" i="1" dirty="0" smtClean="0"/>
              <a:t>New breeds</a:t>
            </a:r>
          </a:p>
          <a:p>
            <a:pPr algn="ctr"/>
            <a:r>
              <a:rPr lang="en-US" i="1" dirty="0" smtClean="0"/>
              <a:t>- breeds substitution</a:t>
            </a:r>
            <a:endParaRPr lang="en-US" i="1" dirty="0"/>
          </a:p>
          <a:p>
            <a:pPr algn="ctr"/>
            <a:endParaRPr lang="en-US" i="1" dirty="0"/>
          </a:p>
        </p:txBody>
      </p:sp>
      <p:sp>
        <p:nvSpPr>
          <p:cNvPr id="26" name="TextBox 25"/>
          <p:cNvSpPr txBox="1"/>
          <p:nvPr/>
        </p:nvSpPr>
        <p:spPr>
          <a:xfrm>
            <a:off x="7727209" y="1841290"/>
            <a:ext cx="1931973" cy="646331"/>
          </a:xfrm>
          <a:prstGeom prst="rect">
            <a:avLst/>
          </a:prstGeom>
          <a:noFill/>
        </p:spPr>
        <p:txBody>
          <a:bodyPr wrap="square" rtlCol="0">
            <a:spAutoFit/>
          </a:bodyPr>
          <a:lstStyle/>
          <a:p>
            <a:r>
              <a:rPr lang="en-US" i="1" dirty="0" smtClean="0">
                <a:solidFill>
                  <a:srgbClr val="000000"/>
                </a:solidFill>
              </a:rPr>
              <a:t>New </a:t>
            </a:r>
            <a:r>
              <a:rPr lang="en-US" i="1" smtClean="0">
                <a:solidFill>
                  <a:srgbClr val="000000"/>
                </a:solidFill>
              </a:rPr>
              <a:t>optimal crossbreeds</a:t>
            </a:r>
            <a:endParaRPr lang="en-US" i="1" dirty="0">
              <a:solidFill>
                <a:srgbClr val="000000"/>
              </a:solidFill>
            </a:endParaRPr>
          </a:p>
        </p:txBody>
      </p:sp>
      <p:sp>
        <p:nvSpPr>
          <p:cNvPr id="27" name="TextBox 26"/>
          <p:cNvSpPr txBox="1"/>
          <p:nvPr/>
        </p:nvSpPr>
        <p:spPr>
          <a:xfrm>
            <a:off x="5866528" y="5542846"/>
            <a:ext cx="3306932" cy="646331"/>
          </a:xfrm>
          <a:prstGeom prst="rect">
            <a:avLst/>
          </a:prstGeom>
          <a:noFill/>
        </p:spPr>
        <p:txBody>
          <a:bodyPr wrap="square" rtlCol="0">
            <a:spAutoFit/>
          </a:bodyPr>
          <a:lstStyle/>
          <a:p>
            <a:pPr algn="ctr"/>
            <a:r>
              <a:rPr lang="en-US" i="1" dirty="0">
                <a:solidFill>
                  <a:srgbClr val="000000"/>
                </a:solidFill>
              </a:rPr>
              <a:t>New breed-types</a:t>
            </a:r>
          </a:p>
          <a:p>
            <a:pPr algn="ctr"/>
            <a:r>
              <a:rPr lang="en-US" i="1" dirty="0">
                <a:solidFill>
                  <a:srgbClr val="000000"/>
                </a:solidFill>
              </a:rPr>
              <a:t> (genome editing)</a:t>
            </a:r>
          </a:p>
        </p:txBody>
      </p:sp>
      <p:sp>
        <p:nvSpPr>
          <p:cNvPr id="28" name="TextBox 27"/>
          <p:cNvSpPr txBox="1"/>
          <p:nvPr/>
        </p:nvSpPr>
        <p:spPr>
          <a:xfrm>
            <a:off x="854684" y="5813280"/>
            <a:ext cx="3329321" cy="646331"/>
          </a:xfrm>
          <a:prstGeom prst="rect">
            <a:avLst/>
          </a:prstGeom>
          <a:noFill/>
        </p:spPr>
        <p:txBody>
          <a:bodyPr wrap="square" rtlCol="0">
            <a:spAutoFit/>
          </a:bodyPr>
          <a:lstStyle/>
          <a:p>
            <a:pPr algn="ctr"/>
            <a:r>
              <a:rPr lang="en-US" i="1" dirty="0">
                <a:solidFill>
                  <a:srgbClr val="000000"/>
                </a:solidFill>
              </a:rPr>
              <a:t>Improved </a:t>
            </a:r>
            <a:r>
              <a:rPr lang="en-US" i="1" dirty="0" smtClean="0">
                <a:solidFill>
                  <a:srgbClr val="000000"/>
                </a:solidFill>
              </a:rPr>
              <a:t>breeds</a:t>
            </a:r>
          </a:p>
          <a:p>
            <a:pPr algn="ctr"/>
            <a:r>
              <a:rPr lang="en-US" i="1" dirty="0" smtClean="0">
                <a:solidFill>
                  <a:srgbClr val="000000"/>
                </a:solidFill>
              </a:rPr>
              <a:t>Within breeds selectio</a:t>
            </a:r>
            <a:r>
              <a:rPr lang="en-US" i="1" dirty="0">
                <a:solidFill>
                  <a:srgbClr val="000000"/>
                </a:solidFill>
              </a:rPr>
              <a:t>n</a:t>
            </a:r>
          </a:p>
        </p:txBody>
      </p:sp>
      <p:sp>
        <p:nvSpPr>
          <p:cNvPr id="20" name="TextBox 19"/>
          <p:cNvSpPr txBox="1"/>
          <p:nvPr/>
        </p:nvSpPr>
        <p:spPr>
          <a:xfrm>
            <a:off x="3892877" y="3872020"/>
            <a:ext cx="2252346" cy="1477328"/>
          </a:xfrm>
          <a:prstGeom prst="rect">
            <a:avLst/>
          </a:prstGeom>
          <a:noFill/>
        </p:spPr>
        <p:txBody>
          <a:bodyPr wrap="square" rtlCol="0">
            <a:spAutoFit/>
          </a:bodyPr>
          <a:lstStyle/>
          <a:p>
            <a:pPr algn="ctr"/>
            <a:r>
              <a:rPr lang="en-US" b="1" i="1" dirty="0">
                <a:solidFill>
                  <a:srgbClr val="0000FF"/>
                </a:solidFill>
              </a:rPr>
              <a:t>All options for all species </a:t>
            </a:r>
            <a:r>
              <a:rPr lang="en-US" b="1" i="1" dirty="0" smtClean="0">
                <a:solidFill>
                  <a:srgbClr val="0000FF"/>
                </a:solidFill>
              </a:rPr>
              <a:t>!!</a:t>
            </a:r>
          </a:p>
          <a:p>
            <a:pPr algn="ctr"/>
            <a:endParaRPr lang="en-US" b="1" i="1" dirty="0">
              <a:solidFill>
                <a:srgbClr val="0000FF"/>
              </a:solidFill>
            </a:endParaRPr>
          </a:p>
          <a:p>
            <a:pPr algn="ctr"/>
            <a:r>
              <a:rPr lang="en-US" b="1" i="1" dirty="0" smtClean="0">
                <a:solidFill>
                  <a:srgbClr val="0000FF"/>
                </a:solidFill>
              </a:rPr>
              <a:t>Options by local contexts</a:t>
            </a:r>
            <a:endParaRPr lang="en-US" b="1" i="1" dirty="0">
              <a:solidFill>
                <a:srgbClr val="0000FF"/>
              </a:solidFill>
            </a:endParaRPr>
          </a:p>
        </p:txBody>
      </p:sp>
      <p:pic>
        <p:nvPicPr>
          <p:cNvPr id="21" name="Picture 20"/>
          <p:cNvPicPr/>
          <p:nvPr/>
        </p:nvPicPr>
        <p:blipFill>
          <a:blip r:embed="rId7" cstate="email">
            <a:extLst>
              <a:ext uri="{28A0092B-C50C-407E-A947-70E740481C1C}">
                <a14:useLocalDpi xmlns:a14="http://schemas.microsoft.com/office/drawing/2010/main"/>
              </a:ext>
            </a:extLst>
          </a:blip>
          <a:srcRect/>
          <a:stretch>
            <a:fillRect/>
          </a:stretch>
        </p:blipFill>
        <p:spPr bwMode="auto">
          <a:xfrm>
            <a:off x="4436637" y="5534025"/>
            <a:ext cx="1164826" cy="1088690"/>
          </a:xfrm>
          <a:prstGeom prst="rect">
            <a:avLst/>
          </a:prstGeom>
          <a:noFill/>
          <a:ln>
            <a:noFill/>
          </a:ln>
        </p:spPr>
      </p:pic>
    </p:spTree>
    <p:extLst>
      <p:ext uri="{BB962C8B-B14F-4D97-AF65-F5344CB8AC3E}">
        <p14:creationId xmlns:p14="http://schemas.microsoft.com/office/powerpoint/2010/main" val="95705267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743869" y="321013"/>
            <a:ext cx="8232576" cy="990600"/>
          </a:xfrm>
          <a:prstGeom prst="rect">
            <a:avLst/>
          </a:prstGeom>
          <a:solidFill>
            <a:schemeClr val="accent2"/>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600" dirty="0" smtClean="0">
                <a:solidFill>
                  <a:schemeClr val="bg1"/>
                </a:solidFill>
              </a:rPr>
              <a:t>Genetic intermediate products (tools)</a:t>
            </a:r>
            <a:endParaRPr lang="en-US" sz="3600" dirty="0">
              <a:solidFill>
                <a:schemeClr val="bg1"/>
              </a:solidFill>
            </a:endParaRPr>
          </a:p>
        </p:txBody>
      </p:sp>
      <p:sp>
        <p:nvSpPr>
          <p:cNvPr id="20" name="TextBox 19"/>
          <p:cNvSpPr txBox="1"/>
          <p:nvPr/>
        </p:nvSpPr>
        <p:spPr>
          <a:xfrm>
            <a:off x="902762" y="1654917"/>
            <a:ext cx="8232576" cy="4708981"/>
          </a:xfrm>
          <a:prstGeom prst="rect">
            <a:avLst/>
          </a:prstGeom>
          <a:noFill/>
        </p:spPr>
        <p:txBody>
          <a:bodyPr wrap="square" rtlCol="0">
            <a:spAutoFit/>
          </a:bodyPr>
          <a:lstStyle/>
          <a:p>
            <a:r>
              <a:rPr lang="en-US" sz="2400" b="1" i="1" dirty="0" smtClean="0">
                <a:solidFill>
                  <a:srgbClr val="2F23BD"/>
                </a:solidFill>
              </a:rPr>
              <a:t>Genetic markers and associated SNPS chips </a:t>
            </a:r>
            <a:r>
              <a:rPr lang="en-US" sz="2400" b="1" i="1" dirty="0" smtClean="0"/>
              <a:t>for screening, selection of reproducing animals, markers </a:t>
            </a:r>
            <a:r>
              <a:rPr lang="mr-IN" sz="2400" b="1" i="1" dirty="0" smtClean="0"/>
              <a:t>–</a:t>
            </a:r>
            <a:r>
              <a:rPr lang="en-GB" sz="2400" b="1" i="1" dirty="0" smtClean="0"/>
              <a:t> </a:t>
            </a:r>
            <a:r>
              <a:rPr lang="en-US" sz="2400" b="1" i="1" dirty="0" smtClean="0"/>
              <a:t>assisted selection/introgression.</a:t>
            </a:r>
          </a:p>
          <a:p>
            <a:endParaRPr lang="en-US" sz="2400" b="1" i="1" dirty="0"/>
          </a:p>
          <a:p>
            <a:r>
              <a:rPr lang="en-US" sz="2400" b="1" i="1" dirty="0" smtClean="0"/>
              <a:t>Adapted new reproductive technologies</a:t>
            </a:r>
            <a:endParaRPr lang="en-US" sz="2400" b="1" i="1" dirty="0"/>
          </a:p>
          <a:p>
            <a:endParaRPr lang="en-US" sz="2400" b="1" i="1" dirty="0" smtClean="0"/>
          </a:p>
          <a:p>
            <a:r>
              <a:rPr lang="en-US" sz="2400" b="1" i="1" dirty="0" smtClean="0">
                <a:solidFill>
                  <a:srgbClr val="2F23BD"/>
                </a:solidFill>
              </a:rPr>
              <a:t>Policy briefs and genetic strategies into Livestock Masters Plan </a:t>
            </a:r>
            <a:r>
              <a:rPr lang="en-US" sz="2400" b="1" i="1" dirty="0" smtClean="0"/>
              <a:t>(Ethiopia, Tanzania, </a:t>
            </a:r>
            <a:r>
              <a:rPr lang="mr-IN" sz="2400" b="1" i="1" dirty="0" smtClean="0"/>
              <a:t>…</a:t>
            </a:r>
            <a:r>
              <a:rPr lang="en-GB" sz="2400" b="1" i="1" dirty="0" smtClean="0"/>
              <a:t>. </a:t>
            </a:r>
            <a:r>
              <a:rPr lang="en-GB" sz="2400" b="1" i="1" dirty="0" err="1" smtClean="0"/>
              <a:t>etc</a:t>
            </a:r>
            <a:r>
              <a:rPr lang="en-US" sz="2400" b="1" i="1" dirty="0" smtClean="0"/>
              <a:t>).</a:t>
            </a:r>
          </a:p>
          <a:p>
            <a:endParaRPr lang="en-US" sz="2400" b="1" i="1" dirty="0"/>
          </a:p>
          <a:p>
            <a:r>
              <a:rPr lang="en-US" sz="2400" b="1" i="1" dirty="0" smtClean="0">
                <a:solidFill>
                  <a:srgbClr val="2F23BD"/>
                </a:solidFill>
              </a:rPr>
              <a:t>Capacity building products </a:t>
            </a:r>
            <a:r>
              <a:rPr lang="en-US" sz="2400" b="1" i="1" dirty="0" smtClean="0"/>
              <a:t>all along the value chains (courses, training, innovations platform, social media)</a:t>
            </a:r>
          </a:p>
          <a:p>
            <a:endParaRPr lang="en-US" b="1" i="1" dirty="0"/>
          </a:p>
          <a:p>
            <a:endParaRPr lang="en-US" b="1" i="1" dirty="0" smtClean="0"/>
          </a:p>
        </p:txBody>
      </p:sp>
      <p:pic>
        <p:nvPicPr>
          <p:cNvPr id="21" name="Picture 20"/>
          <p:cNvPicPr/>
          <p:nvPr/>
        </p:nvPicPr>
        <p:blipFill>
          <a:blip r:embed="rId3" cstate="email">
            <a:extLst>
              <a:ext uri="{28A0092B-C50C-407E-A947-70E740481C1C}">
                <a14:useLocalDpi xmlns:a14="http://schemas.microsoft.com/office/drawing/2010/main"/>
              </a:ext>
            </a:extLst>
          </a:blip>
          <a:srcRect/>
          <a:stretch>
            <a:fillRect/>
          </a:stretch>
        </p:blipFill>
        <p:spPr bwMode="auto">
          <a:xfrm>
            <a:off x="8772525" y="5868126"/>
            <a:ext cx="834682" cy="728512"/>
          </a:xfrm>
          <a:prstGeom prst="rect">
            <a:avLst/>
          </a:prstGeom>
          <a:noFill/>
          <a:ln>
            <a:noFill/>
          </a:ln>
        </p:spPr>
      </p:pic>
      <p:pic>
        <p:nvPicPr>
          <p:cNvPr id="5" name="Picture 4"/>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30893" y="5900998"/>
            <a:ext cx="1306252" cy="662769"/>
          </a:xfrm>
          <a:prstGeom prst="rect">
            <a:avLst/>
          </a:prstGeom>
        </p:spPr>
      </p:pic>
    </p:spTree>
    <p:extLst>
      <p:ext uri="{BB962C8B-B14F-4D97-AF65-F5344CB8AC3E}">
        <p14:creationId xmlns:p14="http://schemas.microsoft.com/office/powerpoint/2010/main" val="86031179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47975" y="567516"/>
            <a:ext cx="8208912" cy="5355312"/>
          </a:xfrm>
          <a:prstGeom prst="rect">
            <a:avLst/>
          </a:prstGeom>
        </p:spPr>
        <p:txBody>
          <a:bodyPr wrap="square">
            <a:spAutoFit/>
          </a:bodyPr>
          <a:lstStyle/>
          <a:p>
            <a:pPr lvl="0"/>
            <a:r>
              <a:rPr lang="en-GB" dirty="0"/>
              <a:t> </a:t>
            </a:r>
            <a:endParaRPr lang="en-GB" sz="1400" dirty="0"/>
          </a:p>
          <a:p>
            <a:pPr lvl="0"/>
            <a:r>
              <a:rPr lang="en-GB" b="1" dirty="0"/>
              <a:t>Rapid inclusive growth systems </a:t>
            </a:r>
            <a:r>
              <a:rPr lang="en-GB" dirty="0"/>
              <a:t>address the need to develop sustainable food systems that deliver key animal-source nutrients to the poor while facilitating a structural transition in the livestock sector of developing countries. Mostly the transition is from many smallholders keeping livestock in low-productive systems to eventually fewer households raising more productive animals in more efficient, intensive and market-linked systems. </a:t>
            </a:r>
            <a:r>
              <a:rPr lang="en-GB" b="1" dirty="0">
                <a:solidFill>
                  <a:srgbClr val="008000"/>
                </a:solidFill>
              </a:rPr>
              <a:t>Productivity traits - Adaptive traits. </a:t>
            </a:r>
          </a:p>
          <a:p>
            <a:endParaRPr lang="en-GB" b="1" dirty="0"/>
          </a:p>
          <a:p>
            <a:r>
              <a:rPr lang="en-GB" b="1" dirty="0"/>
              <a:t>High growth systems with externalities </a:t>
            </a:r>
            <a:r>
              <a:rPr lang="en-GB" dirty="0"/>
              <a:t>is at one end of the rapid growth spectrum where dynamic markets, IT, investment capital, infrastructure and increasingly skilled human resources result in fast-changing small-scale livestock systems</a:t>
            </a:r>
            <a:r>
              <a:rPr lang="en-GB" b="1" dirty="0"/>
              <a:t>. NOT OUR CLIENTS </a:t>
            </a:r>
          </a:p>
          <a:p>
            <a:endParaRPr lang="en-GB" dirty="0"/>
          </a:p>
          <a:p>
            <a:r>
              <a:rPr lang="en-GB" b="1" dirty="0"/>
              <a:t>Fragile growth systems </a:t>
            </a:r>
            <a:r>
              <a:rPr lang="en-GB" dirty="0"/>
              <a:t>recognize that rapid, market-focused growth will not be the trajectory for all poor livestock keepers. In areas where productivity is severely limited by </a:t>
            </a:r>
            <a:r>
              <a:rPr lang="en-GB" i="1" dirty="0"/>
              <a:t>remoteness, harsh climates or environments</a:t>
            </a:r>
            <a:r>
              <a:rPr lang="en-GB" dirty="0"/>
              <a:t>, or by poor institutions, infrastructure and market access, much emphasis will be to enhance the important roles of livestock in the resilience of people and communities to environmental variability. </a:t>
            </a:r>
          </a:p>
          <a:p>
            <a:r>
              <a:rPr lang="en-GB" b="1" dirty="0">
                <a:solidFill>
                  <a:srgbClr val="008000"/>
                </a:solidFill>
              </a:rPr>
              <a:t>Productivity traits - Adaptive traits. </a:t>
            </a:r>
          </a:p>
        </p:txBody>
      </p:sp>
      <p:sp>
        <p:nvSpPr>
          <p:cNvPr id="5" name="TextBox 4"/>
          <p:cNvSpPr txBox="1"/>
          <p:nvPr/>
        </p:nvSpPr>
        <p:spPr>
          <a:xfrm>
            <a:off x="560512" y="152115"/>
            <a:ext cx="8856984" cy="1015663"/>
          </a:xfrm>
          <a:prstGeom prst="rect">
            <a:avLst/>
          </a:prstGeom>
          <a:noFill/>
        </p:spPr>
        <p:txBody>
          <a:bodyPr wrap="square" rtlCol="0">
            <a:spAutoFit/>
          </a:bodyPr>
          <a:lstStyle/>
          <a:p>
            <a:pPr algn="ctr"/>
            <a:r>
              <a:rPr lang="en-GB" sz="3600" b="1" dirty="0" smtClean="0"/>
              <a:t>Trajectories </a:t>
            </a:r>
            <a:r>
              <a:rPr lang="en-GB" sz="3600" b="1" dirty="0"/>
              <a:t>for the livestock </a:t>
            </a:r>
            <a:r>
              <a:rPr lang="en-GB" sz="3600" b="1" dirty="0" smtClean="0"/>
              <a:t>sector</a:t>
            </a:r>
            <a:r>
              <a:rPr lang="en-GB" sz="3600" dirty="0" smtClean="0"/>
              <a:t> </a:t>
            </a:r>
            <a:endParaRPr lang="en-GB" sz="3600" dirty="0"/>
          </a:p>
          <a:p>
            <a:pPr algn="r"/>
            <a:endParaRPr lang="en-GB" sz="2400" dirty="0"/>
          </a:p>
        </p:txBody>
      </p:sp>
      <p:sp>
        <p:nvSpPr>
          <p:cNvPr id="6" name="TextBox 5"/>
          <p:cNvSpPr txBox="1"/>
          <p:nvPr/>
        </p:nvSpPr>
        <p:spPr>
          <a:xfrm>
            <a:off x="3522496" y="5879021"/>
            <a:ext cx="4464496" cy="830997"/>
          </a:xfrm>
          <a:prstGeom prst="rect">
            <a:avLst/>
          </a:prstGeom>
          <a:noFill/>
        </p:spPr>
        <p:txBody>
          <a:bodyPr wrap="square" rtlCol="0">
            <a:spAutoFit/>
          </a:bodyPr>
          <a:lstStyle/>
          <a:p>
            <a:r>
              <a:rPr lang="en-GB" sz="1200" dirty="0"/>
              <a:t>*Smith, J.W., </a:t>
            </a:r>
            <a:r>
              <a:rPr lang="en-GB" sz="1200" dirty="0" err="1"/>
              <a:t>Tarawali</a:t>
            </a:r>
            <a:r>
              <a:rPr lang="en-GB" sz="1200" dirty="0"/>
              <a:t>, S., Grace, D. and </a:t>
            </a:r>
            <a:r>
              <a:rPr lang="en-GB" sz="1200" dirty="0" err="1"/>
              <a:t>Sones</a:t>
            </a:r>
            <a:r>
              <a:rPr lang="en-GB" sz="1200" dirty="0"/>
              <a:t>, K. 2013. Feeding the world in 2050: Trade‐offs, synergies and tough choices for the livestock sector. Tropical Grasslands - </a:t>
            </a:r>
            <a:r>
              <a:rPr lang="en-GB" sz="1200" dirty="0" err="1"/>
              <a:t>Forrajes</a:t>
            </a:r>
            <a:r>
              <a:rPr lang="en-GB" sz="1200" dirty="0"/>
              <a:t> </a:t>
            </a:r>
            <a:r>
              <a:rPr lang="en-GB" sz="1200" dirty="0" err="1"/>
              <a:t>Tropicales</a:t>
            </a:r>
            <a:r>
              <a:rPr lang="en-GB" sz="1200" dirty="0"/>
              <a:t> 1(2): 125-136.</a:t>
            </a:r>
          </a:p>
        </p:txBody>
      </p:sp>
      <p:graphicFrame>
        <p:nvGraphicFramePr>
          <p:cNvPr id="7" name="Object 6"/>
          <p:cNvGraphicFramePr>
            <a:graphicFrameLocks noChangeAspect="1"/>
          </p:cNvGraphicFramePr>
          <p:nvPr>
            <p:extLst>
              <p:ext uri="{D42A27DB-BD31-4B8C-83A1-F6EECF244321}">
                <p14:modId xmlns:p14="http://schemas.microsoft.com/office/powerpoint/2010/main" val="406214715"/>
              </p:ext>
            </p:extLst>
          </p:nvPr>
        </p:nvGraphicFramePr>
        <p:xfrm>
          <a:off x="427953" y="6055654"/>
          <a:ext cx="676275" cy="565150"/>
        </p:xfrm>
        <a:graphic>
          <a:graphicData uri="http://schemas.openxmlformats.org/presentationml/2006/ole">
            <mc:AlternateContent xmlns:mc="http://schemas.openxmlformats.org/markup-compatibility/2006">
              <mc:Choice xmlns:v="urn:schemas-microsoft-com:vml" Requires="v">
                <p:oleObj spid="_x0000_s16555" name="Photo Editor Photo" r:id="rId3" imgW="2179509" imgH="1980952" progId="MSPhotoEd.3">
                  <p:embed/>
                </p:oleObj>
              </mc:Choice>
              <mc:Fallback>
                <p:oleObj name="Photo Editor Photo" r:id="rId3" imgW="2179509" imgH="1980952" progId="MSPhotoEd.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7953" y="6055654"/>
                        <a:ext cx="676275" cy="5651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oleObj>
              </mc:Fallback>
            </mc:AlternateContent>
          </a:graphicData>
        </a:graphic>
      </p:graphicFrame>
      <p:pic>
        <p:nvPicPr>
          <p:cNvPr id="8" name="Picture 4" descr="http://www.cgiar-csi.org/wp-content/uploads/2014/10/ICARDA-NEW-LOGO-1.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436998" y="6084919"/>
            <a:ext cx="1489584" cy="463007"/>
          </a:xfrm>
          <a:prstGeom prst="rect">
            <a:avLst/>
          </a:prstGeom>
          <a:noFill/>
          <a:extLst>
            <a:ext uri="{909E8E84-426E-40dd-AFC4-6F175D3DCCD1}">
              <a14:hiddenFill xmlns:a14="http://schemas.microsoft.com/office/drawing/2010/main" xmlns="">
                <a:solidFill>
                  <a:srgbClr val="FFFFFF"/>
                </a:solidFill>
              </a14:hiddenFill>
            </a:ext>
          </a:extLst>
        </p:spPr>
      </p:pic>
      <p:pic>
        <p:nvPicPr>
          <p:cNvPr id="9" name="Picture 8"/>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8272463" y="5979325"/>
            <a:ext cx="1338789" cy="679277"/>
          </a:xfrm>
          <a:prstGeom prst="rect">
            <a:avLst/>
          </a:prstGeom>
        </p:spPr>
      </p:pic>
    </p:spTree>
    <p:extLst>
      <p:ext uri="{BB962C8B-B14F-4D97-AF65-F5344CB8AC3E}">
        <p14:creationId xmlns:p14="http://schemas.microsoft.com/office/powerpoint/2010/main" val="169029022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5605" name="Picture 5" descr="C:\Documents and Settings\user\My Documents\My Pictures\2010-08-10\DSCF0020.jpg"/>
          <p:cNvSpPr>
            <a:spLocks noChangeAspect="1" noChangeArrowheads="1"/>
          </p:cNvSpPr>
          <p:nvPr/>
        </p:nvSpPr>
        <p:spPr bwMode="auto">
          <a:xfrm>
            <a:off x="631826" y="4167188"/>
            <a:ext cx="3241675" cy="24304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p>
        </p:txBody>
      </p:sp>
      <p:pic>
        <p:nvPicPr>
          <p:cNvPr id="25606" name="Picture 6" descr="C:\Documents and Settings\user\My Documents\My Pictures\2010-08-12\DSCF0269.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67105" y="1412777"/>
            <a:ext cx="4119570" cy="308768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 name="Picture 4" descr="C:\Documents and Settings\user\My Documents\My Pictures\2010-08-10\DSCF0088.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241032" y="2420889"/>
            <a:ext cx="4118252" cy="308768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extBox 1"/>
          <p:cNvSpPr txBox="1"/>
          <p:nvPr/>
        </p:nvSpPr>
        <p:spPr>
          <a:xfrm>
            <a:off x="765330" y="179928"/>
            <a:ext cx="8220118" cy="584776"/>
          </a:xfrm>
          <a:prstGeom prst="rect">
            <a:avLst/>
          </a:prstGeom>
          <a:noFill/>
        </p:spPr>
        <p:txBody>
          <a:bodyPr wrap="square" rtlCol="0">
            <a:spAutoFit/>
          </a:bodyPr>
          <a:lstStyle/>
          <a:p>
            <a:pPr algn="ctr"/>
            <a:r>
              <a:rPr lang="en-GB" sz="3200" b="1" i="1" dirty="0">
                <a:solidFill>
                  <a:srgbClr val="FFFFFF"/>
                </a:solidFill>
              </a:rPr>
              <a:t>Rapid inclusive growth systems</a:t>
            </a:r>
            <a:endParaRPr lang="en-US" sz="3200" i="1" dirty="0">
              <a:solidFill>
                <a:srgbClr val="FFFFFF"/>
              </a:solidFill>
            </a:endParaRPr>
          </a:p>
        </p:txBody>
      </p:sp>
      <p:sp>
        <p:nvSpPr>
          <p:cNvPr id="3" name="Rectangle 2"/>
          <p:cNvSpPr/>
          <p:nvPr/>
        </p:nvSpPr>
        <p:spPr>
          <a:xfrm>
            <a:off x="2073696" y="5775648"/>
            <a:ext cx="9144000" cy="461665"/>
          </a:xfrm>
          <a:prstGeom prst="rect">
            <a:avLst/>
          </a:prstGeom>
        </p:spPr>
        <p:txBody>
          <a:bodyPr wrap="square">
            <a:spAutoFit/>
          </a:bodyPr>
          <a:lstStyle/>
          <a:p>
            <a:pPr algn="ctr"/>
            <a:r>
              <a:rPr lang="en-US" sz="2400" dirty="0">
                <a:solidFill>
                  <a:schemeClr val="bg1"/>
                </a:solidFill>
              </a:rPr>
              <a:t>Small-holders farmers from Western Kenya</a:t>
            </a:r>
          </a:p>
        </p:txBody>
      </p:sp>
      <p:sp>
        <p:nvSpPr>
          <p:cNvPr id="9" name="Rectangle 8"/>
          <p:cNvSpPr/>
          <p:nvPr/>
        </p:nvSpPr>
        <p:spPr>
          <a:xfrm>
            <a:off x="1640632" y="5055568"/>
            <a:ext cx="3086944" cy="461665"/>
          </a:xfrm>
          <a:prstGeom prst="rect">
            <a:avLst/>
          </a:prstGeom>
        </p:spPr>
        <p:txBody>
          <a:bodyPr wrap="square">
            <a:spAutoFit/>
          </a:bodyPr>
          <a:lstStyle/>
          <a:p>
            <a:pPr algn="ctr"/>
            <a:r>
              <a:rPr lang="en-US" sz="2400" i="1" dirty="0">
                <a:solidFill>
                  <a:schemeClr val="bg1"/>
                </a:solidFill>
              </a:rPr>
              <a:t>Milk</a:t>
            </a:r>
          </a:p>
        </p:txBody>
      </p:sp>
      <p:pic>
        <p:nvPicPr>
          <p:cNvPr id="10" name="Picture 9" descr="Image 2_e.jpg"/>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457056" y="980729"/>
            <a:ext cx="1606900" cy="1206411"/>
          </a:xfrm>
          <a:prstGeom prst="rect">
            <a:avLst/>
          </a:prstGeom>
        </p:spPr>
      </p:pic>
      <p:pic>
        <p:nvPicPr>
          <p:cNvPr id="11" name="Picture 10" descr="5089912397_418c1f0091_b.jpg"/>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2576736" y="5047190"/>
            <a:ext cx="1024894" cy="1478155"/>
          </a:xfrm>
          <a:prstGeom prst="rect">
            <a:avLst/>
          </a:prstGeom>
        </p:spPr>
      </p:pic>
      <p:sp>
        <p:nvSpPr>
          <p:cNvPr id="14" name="Rectangle 13"/>
          <p:cNvSpPr/>
          <p:nvPr/>
        </p:nvSpPr>
        <p:spPr>
          <a:xfrm>
            <a:off x="3728864" y="1311152"/>
            <a:ext cx="9144000" cy="461665"/>
          </a:xfrm>
          <a:prstGeom prst="rect">
            <a:avLst/>
          </a:prstGeom>
        </p:spPr>
        <p:txBody>
          <a:bodyPr wrap="square">
            <a:spAutoFit/>
          </a:bodyPr>
          <a:lstStyle/>
          <a:p>
            <a:pPr algn="ctr"/>
            <a:r>
              <a:rPr lang="en-US" sz="2400" dirty="0">
                <a:solidFill>
                  <a:schemeClr val="bg1"/>
                </a:solidFill>
              </a:rPr>
              <a:t>East Coast Fever </a:t>
            </a:r>
          </a:p>
        </p:txBody>
      </p:sp>
      <p:sp>
        <p:nvSpPr>
          <p:cNvPr id="15" name="Rectangle 14"/>
          <p:cNvSpPr/>
          <p:nvPr/>
        </p:nvSpPr>
        <p:spPr>
          <a:xfrm>
            <a:off x="-2966864" y="5517233"/>
            <a:ext cx="9144000" cy="461665"/>
          </a:xfrm>
          <a:prstGeom prst="rect">
            <a:avLst/>
          </a:prstGeom>
        </p:spPr>
        <p:txBody>
          <a:bodyPr wrap="square">
            <a:spAutoFit/>
          </a:bodyPr>
          <a:lstStyle/>
          <a:p>
            <a:pPr algn="ctr"/>
            <a:r>
              <a:rPr lang="en-US" sz="2400" dirty="0">
                <a:solidFill>
                  <a:schemeClr val="bg1"/>
                </a:solidFill>
              </a:rPr>
              <a:t>Milk</a:t>
            </a:r>
          </a:p>
        </p:txBody>
      </p:sp>
    </p:spTree>
    <p:extLst>
      <p:ext uri="{BB962C8B-B14F-4D97-AF65-F5344CB8AC3E}">
        <p14:creationId xmlns:p14="http://schemas.microsoft.com/office/powerpoint/2010/main" val="192991433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endParaRPr lang="en-US" dirty="0"/>
          </a:p>
        </p:txBody>
      </p:sp>
      <p:sp>
        <p:nvSpPr>
          <p:cNvPr id="4" name="TextBox 3"/>
          <p:cNvSpPr txBox="1"/>
          <p:nvPr/>
        </p:nvSpPr>
        <p:spPr>
          <a:xfrm>
            <a:off x="5564459" y="-4531945"/>
            <a:ext cx="184666" cy="369332"/>
          </a:xfrm>
          <a:prstGeom prst="rect">
            <a:avLst/>
          </a:prstGeom>
          <a:noFill/>
        </p:spPr>
        <p:txBody>
          <a:bodyPr wrap="none" rtlCol="0">
            <a:spAutoFit/>
          </a:bodyPr>
          <a:lstStyle/>
          <a:p>
            <a:endParaRPr lang="en-US" dirty="0"/>
          </a:p>
        </p:txBody>
      </p:sp>
      <p:pic>
        <p:nvPicPr>
          <p:cNvPr id="5" name="Picture 4" descr="sheep.jp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44489" y="332656"/>
            <a:ext cx="9190211" cy="6120680"/>
          </a:xfrm>
          <a:prstGeom prst="rect">
            <a:avLst/>
          </a:prstGeom>
        </p:spPr>
      </p:pic>
      <p:sp>
        <p:nvSpPr>
          <p:cNvPr id="7" name="TextBox 6"/>
          <p:cNvSpPr txBox="1"/>
          <p:nvPr/>
        </p:nvSpPr>
        <p:spPr>
          <a:xfrm>
            <a:off x="-1322902" y="548681"/>
            <a:ext cx="8220118" cy="646331"/>
          </a:xfrm>
          <a:prstGeom prst="rect">
            <a:avLst/>
          </a:prstGeom>
          <a:noFill/>
        </p:spPr>
        <p:txBody>
          <a:bodyPr wrap="square" rtlCol="0">
            <a:spAutoFit/>
          </a:bodyPr>
          <a:lstStyle/>
          <a:p>
            <a:pPr algn="ctr"/>
            <a:r>
              <a:rPr lang="en-GB" sz="3600" b="1" i="1" dirty="0">
                <a:solidFill>
                  <a:srgbClr val="FFFFFF"/>
                </a:solidFill>
              </a:rPr>
              <a:t>Fragile growth systems</a:t>
            </a:r>
            <a:endParaRPr lang="en-US" sz="3600" i="1" dirty="0">
              <a:solidFill>
                <a:srgbClr val="FFFFFF"/>
              </a:solidFill>
            </a:endParaRPr>
          </a:p>
        </p:txBody>
      </p:sp>
      <p:sp>
        <p:nvSpPr>
          <p:cNvPr id="8" name="TextBox 7"/>
          <p:cNvSpPr txBox="1"/>
          <p:nvPr/>
        </p:nvSpPr>
        <p:spPr>
          <a:xfrm>
            <a:off x="3357618" y="908721"/>
            <a:ext cx="8220118" cy="461665"/>
          </a:xfrm>
          <a:prstGeom prst="rect">
            <a:avLst/>
          </a:prstGeom>
          <a:noFill/>
        </p:spPr>
        <p:txBody>
          <a:bodyPr wrap="square" rtlCol="0">
            <a:spAutoFit/>
          </a:bodyPr>
          <a:lstStyle/>
          <a:p>
            <a:pPr algn="ctr"/>
            <a:r>
              <a:rPr lang="en-GB" sz="2400" b="1" i="1" dirty="0">
                <a:solidFill>
                  <a:srgbClr val="FFFFFF"/>
                </a:solidFill>
              </a:rPr>
              <a:t>E.g. Pastoral systems</a:t>
            </a:r>
            <a:endParaRPr lang="en-US" sz="2400" i="1" dirty="0">
              <a:solidFill>
                <a:srgbClr val="FFFFFF"/>
              </a:solidFill>
            </a:endParaRPr>
          </a:p>
        </p:txBody>
      </p:sp>
      <p:sp>
        <p:nvSpPr>
          <p:cNvPr id="9" name="TextBox 8"/>
          <p:cNvSpPr txBox="1"/>
          <p:nvPr/>
        </p:nvSpPr>
        <p:spPr>
          <a:xfrm>
            <a:off x="1280592" y="1844825"/>
            <a:ext cx="8220118" cy="461665"/>
          </a:xfrm>
          <a:prstGeom prst="rect">
            <a:avLst/>
          </a:prstGeom>
          <a:noFill/>
        </p:spPr>
        <p:txBody>
          <a:bodyPr wrap="square" rtlCol="0">
            <a:spAutoFit/>
          </a:bodyPr>
          <a:lstStyle/>
          <a:p>
            <a:pPr algn="ctr"/>
            <a:r>
              <a:rPr lang="en-GB" sz="2400" b="1" i="1" dirty="0">
                <a:solidFill>
                  <a:srgbClr val="FFFFFF"/>
                </a:solidFill>
              </a:rPr>
              <a:t>Maximize Adaptive diversity</a:t>
            </a:r>
            <a:endParaRPr lang="en-US" sz="2400" i="1" dirty="0">
              <a:solidFill>
                <a:srgbClr val="FFFFFF"/>
              </a:solidFill>
            </a:endParaRPr>
          </a:p>
        </p:txBody>
      </p:sp>
    </p:spTree>
    <p:extLst>
      <p:ext uri="{BB962C8B-B14F-4D97-AF65-F5344CB8AC3E}">
        <p14:creationId xmlns:p14="http://schemas.microsoft.com/office/powerpoint/2010/main" val="87088710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dirty="0"/>
          </a:p>
        </p:txBody>
      </p:sp>
      <p:pic>
        <p:nvPicPr>
          <p:cNvPr id="4" name="Picture 3" descr="Womenchicken.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01729" y="397655"/>
            <a:ext cx="9144000" cy="6094512"/>
          </a:xfrm>
          <a:prstGeom prst="rect">
            <a:avLst/>
          </a:prstGeom>
        </p:spPr>
      </p:pic>
      <p:sp>
        <p:nvSpPr>
          <p:cNvPr id="5" name="TextBox 4"/>
          <p:cNvSpPr txBox="1"/>
          <p:nvPr/>
        </p:nvSpPr>
        <p:spPr>
          <a:xfrm>
            <a:off x="728666" y="1283549"/>
            <a:ext cx="4357688" cy="2554545"/>
          </a:xfrm>
          <a:prstGeom prst="rect">
            <a:avLst/>
          </a:prstGeom>
          <a:noFill/>
        </p:spPr>
        <p:txBody>
          <a:bodyPr wrap="square" rtlCol="0">
            <a:spAutoFit/>
          </a:bodyPr>
          <a:lstStyle/>
          <a:p>
            <a:endParaRPr lang="en-US" sz="2800" i="1" dirty="0">
              <a:solidFill>
                <a:schemeClr val="bg1"/>
              </a:solidFill>
            </a:endParaRPr>
          </a:p>
          <a:p>
            <a:pPr marL="457200" indent="-457200">
              <a:buFont typeface="Arial" charset="0"/>
              <a:buChar char="•"/>
            </a:pPr>
            <a:endParaRPr lang="en-US" sz="2800" i="1" dirty="0">
              <a:solidFill>
                <a:schemeClr val="bg1"/>
              </a:solidFill>
            </a:endParaRPr>
          </a:p>
          <a:p>
            <a:r>
              <a:rPr lang="en-US" sz="4800" i="1" dirty="0" smtClean="0">
                <a:solidFill>
                  <a:schemeClr val="bg1"/>
                </a:solidFill>
              </a:rPr>
              <a:t>Gender </a:t>
            </a:r>
            <a:r>
              <a:rPr lang="mr-IN" sz="4800" i="1" dirty="0" smtClean="0">
                <a:solidFill>
                  <a:schemeClr val="bg1"/>
                </a:solidFill>
              </a:rPr>
              <a:t>–</a:t>
            </a:r>
            <a:r>
              <a:rPr lang="en-US" sz="4800" i="1" dirty="0" smtClean="0">
                <a:solidFill>
                  <a:schemeClr val="bg1"/>
                </a:solidFill>
              </a:rPr>
              <a:t> Youth  </a:t>
            </a:r>
          </a:p>
          <a:p>
            <a:endParaRPr lang="en-US" sz="2800" i="1" dirty="0">
              <a:solidFill>
                <a:schemeClr val="bg1"/>
              </a:solidFill>
            </a:endParaRPr>
          </a:p>
          <a:p>
            <a:endParaRPr lang="en-US" sz="2800" i="1" dirty="0" smtClean="0">
              <a:solidFill>
                <a:schemeClr val="bg1"/>
              </a:solidFill>
            </a:endParaRPr>
          </a:p>
        </p:txBody>
      </p:sp>
      <p:sp>
        <p:nvSpPr>
          <p:cNvPr id="7" name="TextBox 6"/>
          <p:cNvSpPr txBox="1"/>
          <p:nvPr/>
        </p:nvSpPr>
        <p:spPr>
          <a:xfrm>
            <a:off x="6937062" y="6492168"/>
            <a:ext cx="2432677" cy="276999"/>
          </a:xfrm>
          <a:prstGeom prst="rect">
            <a:avLst/>
          </a:prstGeom>
          <a:noFill/>
        </p:spPr>
        <p:txBody>
          <a:bodyPr wrap="none" rtlCol="0">
            <a:spAutoFit/>
          </a:bodyPr>
          <a:lstStyle/>
          <a:p>
            <a:r>
              <a:rPr lang="en-US" sz="1200" i="1" dirty="0">
                <a:solidFill>
                  <a:srgbClr val="FFFFFF"/>
                </a:solidFill>
              </a:rPr>
              <a:t>Photo credit: ILRI -  Camille Hanotte</a:t>
            </a:r>
          </a:p>
        </p:txBody>
      </p:sp>
    </p:spTree>
    <p:extLst>
      <p:ext uri="{BB962C8B-B14F-4D97-AF65-F5344CB8AC3E}">
        <p14:creationId xmlns:p14="http://schemas.microsoft.com/office/powerpoint/2010/main" val="61410196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004356" y="745434"/>
            <a:ext cx="7056279" cy="5655365"/>
          </a:xfrm>
          <a:prstGeom prst="rect">
            <a:avLst/>
          </a:prstGeom>
          <a:solidFill>
            <a:schemeClr val="tx1"/>
          </a:solidFill>
        </p:spPr>
      </p:pic>
      <p:sp>
        <p:nvSpPr>
          <p:cNvPr id="2" name="5-Point Star 1"/>
          <p:cNvSpPr/>
          <p:nvPr/>
        </p:nvSpPr>
        <p:spPr>
          <a:xfrm>
            <a:off x="4234070" y="4204253"/>
            <a:ext cx="278296" cy="198782"/>
          </a:xfrm>
          <a:prstGeom prst="star5">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5-Point Star 3"/>
          <p:cNvSpPr/>
          <p:nvPr/>
        </p:nvSpPr>
        <p:spPr>
          <a:xfrm>
            <a:off x="8419170" y="964097"/>
            <a:ext cx="434931" cy="369332"/>
          </a:xfrm>
          <a:prstGeom prst="star5">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p:cNvSpPr txBox="1"/>
          <p:nvPr/>
        </p:nvSpPr>
        <p:spPr>
          <a:xfrm>
            <a:off x="9034670" y="964097"/>
            <a:ext cx="647485" cy="369332"/>
          </a:xfrm>
          <a:prstGeom prst="rect">
            <a:avLst/>
          </a:prstGeom>
          <a:noFill/>
        </p:spPr>
        <p:txBody>
          <a:bodyPr wrap="none" rtlCol="0">
            <a:spAutoFit/>
          </a:bodyPr>
          <a:lstStyle/>
          <a:p>
            <a:r>
              <a:rPr lang="en-US" b="1" dirty="0" smtClean="0">
                <a:solidFill>
                  <a:schemeClr val="bg1"/>
                </a:solidFill>
              </a:rPr>
              <a:t>Goat</a:t>
            </a:r>
            <a:endParaRPr lang="en-US" b="1" dirty="0">
              <a:solidFill>
                <a:schemeClr val="bg1"/>
              </a:solidFill>
            </a:endParaRPr>
          </a:p>
        </p:txBody>
      </p:sp>
      <p:sp>
        <p:nvSpPr>
          <p:cNvPr id="6" name="5-Point Star 5"/>
          <p:cNvSpPr/>
          <p:nvPr/>
        </p:nvSpPr>
        <p:spPr>
          <a:xfrm>
            <a:off x="3988910" y="4803909"/>
            <a:ext cx="278296" cy="198782"/>
          </a:xfrm>
          <a:prstGeom prst="star5">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5-Point Star 6"/>
          <p:cNvSpPr/>
          <p:nvPr/>
        </p:nvSpPr>
        <p:spPr>
          <a:xfrm>
            <a:off x="3839824" y="3491949"/>
            <a:ext cx="278296" cy="198782"/>
          </a:xfrm>
          <a:prstGeom prst="star5">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5-Point Star 7"/>
          <p:cNvSpPr/>
          <p:nvPr/>
        </p:nvSpPr>
        <p:spPr>
          <a:xfrm>
            <a:off x="3763626" y="3863007"/>
            <a:ext cx="278296" cy="198782"/>
          </a:xfrm>
          <a:prstGeom prst="star5">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Sun 9"/>
          <p:cNvSpPr/>
          <p:nvPr/>
        </p:nvSpPr>
        <p:spPr>
          <a:xfrm>
            <a:off x="8419170" y="1504119"/>
            <a:ext cx="524140" cy="454880"/>
          </a:xfrm>
          <a:prstGeom prst="su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9018107" y="1561269"/>
            <a:ext cx="764953" cy="369332"/>
          </a:xfrm>
          <a:prstGeom prst="rect">
            <a:avLst/>
          </a:prstGeom>
          <a:noFill/>
        </p:spPr>
        <p:txBody>
          <a:bodyPr wrap="none" rtlCol="0">
            <a:spAutoFit/>
          </a:bodyPr>
          <a:lstStyle/>
          <a:p>
            <a:r>
              <a:rPr lang="en-US" b="1" dirty="0" smtClean="0">
                <a:solidFill>
                  <a:schemeClr val="bg1"/>
                </a:solidFill>
              </a:rPr>
              <a:t>Sheep</a:t>
            </a:r>
            <a:endParaRPr lang="en-US" b="1" dirty="0">
              <a:solidFill>
                <a:schemeClr val="bg1"/>
              </a:solidFill>
            </a:endParaRPr>
          </a:p>
        </p:txBody>
      </p:sp>
      <p:sp>
        <p:nvSpPr>
          <p:cNvPr id="12" name="5-Point Star 11"/>
          <p:cNvSpPr/>
          <p:nvPr/>
        </p:nvSpPr>
        <p:spPr>
          <a:xfrm>
            <a:off x="7053467" y="2918798"/>
            <a:ext cx="278296" cy="198782"/>
          </a:xfrm>
          <a:prstGeom prst="star5">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un 12"/>
          <p:cNvSpPr/>
          <p:nvPr/>
        </p:nvSpPr>
        <p:spPr>
          <a:xfrm>
            <a:off x="2466563" y="1759151"/>
            <a:ext cx="347870" cy="361118"/>
          </a:xfrm>
          <a:prstGeom prst="su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Sun 13"/>
          <p:cNvSpPr/>
          <p:nvPr/>
        </p:nvSpPr>
        <p:spPr>
          <a:xfrm>
            <a:off x="3644361" y="4162841"/>
            <a:ext cx="284920" cy="279950"/>
          </a:xfrm>
          <a:prstGeom prst="su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Sun 14"/>
          <p:cNvSpPr/>
          <p:nvPr/>
        </p:nvSpPr>
        <p:spPr>
          <a:xfrm>
            <a:off x="4006692" y="4270637"/>
            <a:ext cx="284920" cy="279950"/>
          </a:xfrm>
          <a:prstGeom prst="su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Sun 16"/>
          <p:cNvSpPr/>
          <p:nvPr/>
        </p:nvSpPr>
        <p:spPr>
          <a:xfrm>
            <a:off x="3637737" y="3609562"/>
            <a:ext cx="284920" cy="279950"/>
          </a:xfrm>
          <a:prstGeom prst="su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Sun 17"/>
          <p:cNvSpPr/>
          <p:nvPr/>
        </p:nvSpPr>
        <p:spPr>
          <a:xfrm>
            <a:off x="2955258" y="3205378"/>
            <a:ext cx="284920" cy="279950"/>
          </a:xfrm>
          <a:prstGeom prst="su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Sun 18"/>
          <p:cNvSpPr/>
          <p:nvPr/>
        </p:nvSpPr>
        <p:spPr>
          <a:xfrm>
            <a:off x="3982302" y="3248449"/>
            <a:ext cx="284920" cy="279950"/>
          </a:xfrm>
          <a:prstGeom prst="su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Sun 19"/>
          <p:cNvSpPr/>
          <p:nvPr/>
        </p:nvSpPr>
        <p:spPr>
          <a:xfrm>
            <a:off x="6957407" y="3241825"/>
            <a:ext cx="284920" cy="279950"/>
          </a:xfrm>
          <a:prstGeom prst="su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Diamond 21"/>
          <p:cNvSpPr/>
          <p:nvPr/>
        </p:nvSpPr>
        <p:spPr>
          <a:xfrm>
            <a:off x="8495533" y="2127288"/>
            <a:ext cx="336266" cy="400887"/>
          </a:xfrm>
          <a:prstGeom prst="diamond">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p:cNvSpPr txBox="1"/>
          <p:nvPr/>
        </p:nvSpPr>
        <p:spPr>
          <a:xfrm>
            <a:off x="9018107" y="2152244"/>
            <a:ext cx="747512" cy="369332"/>
          </a:xfrm>
          <a:prstGeom prst="rect">
            <a:avLst/>
          </a:prstGeom>
          <a:noFill/>
        </p:spPr>
        <p:txBody>
          <a:bodyPr wrap="none" rtlCol="0">
            <a:spAutoFit/>
          </a:bodyPr>
          <a:lstStyle/>
          <a:p>
            <a:r>
              <a:rPr lang="en-US" b="1" dirty="0">
                <a:solidFill>
                  <a:schemeClr val="bg1"/>
                </a:solidFill>
              </a:rPr>
              <a:t>C</a:t>
            </a:r>
            <a:r>
              <a:rPr lang="en-US" b="1" dirty="0" smtClean="0">
                <a:solidFill>
                  <a:schemeClr val="bg1"/>
                </a:solidFill>
              </a:rPr>
              <a:t>attle</a:t>
            </a:r>
            <a:endParaRPr lang="en-US" b="1" dirty="0">
              <a:solidFill>
                <a:schemeClr val="bg1"/>
              </a:solidFill>
            </a:endParaRPr>
          </a:p>
        </p:txBody>
      </p:sp>
      <p:sp>
        <p:nvSpPr>
          <p:cNvPr id="24" name="Diamond 23"/>
          <p:cNvSpPr/>
          <p:nvPr/>
        </p:nvSpPr>
        <p:spPr>
          <a:xfrm>
            <a:off x="4260578" y="4429504"/>
            <a:ext cx="225279" cy="226983"/>
          </a:xfrm>
          <a:prstGeom prst="diamond">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Diamond 24"/>
          <p:cNvSpPr/>
          <p:nvPr/>
        </p:nvSpPr>
        <p:spPr>
          <a:xfrm>
            <a:off x="4118120" y="4621660"/>
            <a:ext cx="225279" cy="226983"/>
          </a:xfrm>
          <a:prstGeom prst="diamond">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Diamond 25"/>
          <p:cNvSpPr/>
          <p:nvPr/>
        </p:nvSpPr>
        <p:spPr>
          <a:xfrm>
            <a:off x="4080023" y="4984426"/>
            <a:ext cx="225279" cy="226983"/>
          </a:xfrm>
          <a:prstGeom prst="diamond">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Diamond 27"/>
          <p:cNvSpPr/>
          <p:nvPr/>
        </p:nvSpPr>
        <p:spPr>
          <a:xfrm>
            <a:off x="3864434" y="4055164"/>
            <a:ext cx="225279" cy="226983"/>
          </a:xfrm>
          <a:prstGeom prst="diamond">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Diamond 28"/>
          <p:cNvSpPr/>
          <p:nvPr/>
        </p:nvSpPr>
        <p:spPr>
          <a:xfrm>
            <a:off x="3013224" y="4330225"/>
            <a:ext cx="225279" cy="226983"/>
          </a:xfrm>
          <a:prstGeom prst="diamond">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Diamond 29"/>
          <p:cNvSpPr/>
          <p:nvPr/>
        </p:nvSpPr>
        <p:spPr>
          <a:xfrm>
            <a:off x="2083965" y="4014275"/>
            <a:ext cx="225279" cy="226983"/>
          </a:xfrm>
          <a:prstGeom prst="diamond">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Diamond 30"/>
          <p:cNvSpPr/>
          <p:nvPr/>
        </p:nvSpPr>
        <p:spPr>
          <a:xfrm>
            <a:off x="2470536" y="2047960"/>
            <a:ext cx="225279" cy="226983"/>
          </a:xfrm>
          <a:prstGeom prst="diamond">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Diamond 31"/>
          <p:cNvSpPr/>
          <p:nvPr/>
        </p:nvSpPr>
        <p:spPr>
          <a:xfrm>
            <a:off x="3213948" y="1732016"/>
            <a:ext cx="225279" cy="226983"/>
          </a:xfrm>
          <a:prstGeom prst="diamond">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Oval 33"/>
          <p:cNvSpPr/>
          <p:nvPr/>
        </p:nvSpPr>
        <p:spPr>
          <a:xfrm>
            <a:off x="8517835" y="2785372"/>
            <a:ext cx="336266" cy="332208"/>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Box 35"/>
          <p:cNvSpPr txBox="1"/>
          <p:nvPr/>
        </p:nvSpPr>
        <p:spPr>
          <a:xfrm>
            <a:off x="9011385" y="2766810"/>
            <a:ext cx="564578" cy="369332"/>
          </a:xfrm>
          <a:prstGeom prst="rect">
            <a:avLst/>
          </a:prstGeom>
          <a:noFill/>
        </p:spPr>
        <p:txBody>
          <a:bodyPr wrap="none" rtlCol="0">
            <a:spAutoFit/>
          </a:bodyPr>
          <a:lstStyle/>
          <a:p>
            <a:r>
              <a:rPr lang="en-US" b="1" dirty="0" smtClean="0">
                <a:solidFill>
                  <a:schemeClr val="bg1"/>
                </a:solidFill>
              </a:rPr>
              <a:t>Pigs</a:t>
            </a:r>
            <a:endParaRPr lang="en-US" b="1" dirty="0">
              <a:solidFill>
                <a:schemeClr val="bg1"/>
              </a:solidFill>
            </a:endParaRPr>
          </a:p>
        </p:txBody>
      </p:sp>
      <p:sp>
        <p:nvSpPr>
          <p:cNvPr id="37" name="Oval 36"/>
          <p:cNvSpPr/>
          <p:nvPr/>
        </p:nvSpPr>
        <p:spPr>
          <a:xfrm>
            <a:off x="6707991" y="2993675"/>
            <a:ext cx="299916" cy="284934"/>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37"/>
          <p:cNvSpPr/>
          <p:nvPr/>
        </p:nvSpPr>
        <p:spPr>
          <a:xfrm>
            <a:off x="3902042" y="4461897"/>
            <a:ext cx="236309" cy="244282"/>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Heart 39"/>
          <p:cNvSpPr/>
          <p:nvPr/>
        </p:nvSpPr>
        <p:spPr>
          <a:xfrm>
            <a:off x="8517835" y="3388424"/>
            <a:ext cx="391102" cy="302307"/>
          </a:xfrm>
          <a:prstGeom prst="hear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TextBox 41"/>
          <p:cNvSpPr txBox="1"/>
          <p:nvPr/>
        </p:nvSpPr>
        <p:spPr>
          <a:xfrm>
            <a:off x="8992335" y="3353550"/>
            <a:ext cx="925446" cy="369332"/>
          </a:xfrm>
          <a:prstGeom prst="rect">
            <a:avLst/>
          </a:prstGeom>
          <a:noFill/>
        </p:spPr>
        <p:txBody>
          <a:bodyPr wrap="none" rtlCol="0">
            <a:spAutoFit/>
          </a:bodyPr>
          <a:lstStyle/>
          <a:p>
            <a:r>
              <a:rPr lang="en-US" b="1" dirty="0" smtClean="0">
                <a:solidFill>
                  <a:schemeClr val="bg1"/>
                </a:solidFill>
              </a:rPr>
              <a:t>Chicken</a:t>
            </a:r>
            <a:endParaRPr lang="en-US" b="1" dirty="0">
              <a:solidFill>
                <a:schemeClr val="bg1"/>
              </a:solidFill>
            </a:endParaRPr>
          </a:p>
        </p:txBody>
      </p:sp>
      <p:sp>
        <p:nvSpPr>
          <p:cNvPr id="43" name="Heart 42"/>
          <p:cNvSpPr/>
          <p:nvPr/>
        </p:nvSpPr>
        <p:spPr>
          <a:xfrm>
            <a:off x="6273093" y="3220785"/>
            <a:ext cx="353654" cy="264544"/>
          </a:xfrm>
          <a:prstGeom prst="hear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Heart 43"/>
          <p:cNvSpPr/>
          <p:nvPr/>
        </p:nvSpPr>
        <p:spPr>
          <a:xfrm>
            <a:off x="2660705" y="1983849"/>
            <a:ext cx="309767" cy="251434"/>
          </a:xfrm>
          <a:prstGeom prst="hear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Heart 44"/>
          <p:cNvSpPr/>
          <p:nvPr/>
        </p:nvSpPr>
        <p:spPr>
          <a:xfrm>
            <a:off x="4413839" y="4297232"/>
            <a:ext cx="353654" cy="264544"/>
          </a:xfrm>
          <a:prstGeom prst="hear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Heart 45"/>
          <p:cNvSpPr/>
          <p:nvPr/>
        </p:nvSpPr>
        <p:spPr>
          <a:xfrm>
            <a:off x="4230759" y="4822065"/>
            <a:ext cx="353654" cy="264544"/>
          </a:xfrm>
          <a:prstGeom prst="hear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Heart 46"/>
          <p:cNvSpPr/>
          <p:nvPr/>
        </p:nvSpPr>
        <p:spPr>
          <a:xfrm>
            <a:off x="2769136" y="4207807"/>
            <a:ext cx="353654" cy="264544"/>
          </a:xfrm>
          <a:prstGeom prst="hear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9" name="Picture 4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510229" y="5969579"/>
            <a:ext cx="1255389" cy="636962"/>
          </a:xfrm>
          <a:prstGeom prst="rect">
            <a:avLst/>
          </a:prstGeom>
        </p:spPr>
      </p:pic>
    </p:spTree>
    <p:extLst>
      <p:ext uri="{BB962C8B-B14F-4D97-AF65-F5344CB8AC3E}">
        <p14:creationId xmlns:p14="http://schemas.microsoft.com/office/powerpoint/2010/main" val="164126993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9922" y="600945"/>
            <a:ext cx="9215549" cy="1325563"/>
          </a:xfrm>
        </p:spPr>
        <p:txBody>
          <a:bodyPr>
            <a:normAutofit fontScale="90000"/>
          </a:bodyPr>
          <a:lstStyle/>
          <a:p>
            <a:r>
              <a:rPr lang="en-US" sz="3100" b="1" dirty="0">
                <a:latin typeface="+mn-lt"/>
              </a:rPr>
              <a:t>Lessons from history for the future of work</a:t>
            </a:r>
            <a:br>
              <a:rPr lang="en-US" sz="3100" b="1" dirty="0">
                <a:latin typeface="+mn-lt"/>
              </a:rPr>
            </a:br>
            <a:r>
              <a:rPr lang="en-US" sz="3100" b="1" dirty="0">
                <a:latin typeface="+mn-lt"/>
                <a:hlinkClick r:id="rId3"/>
              </a:rPr>
              <a:t>Robert C. </a:t>
            </a:r>
            <a:r>
              <a:rPr lang="en-US" sz="3100" b="1" dirty="0" smtClean="0">
                <a:latin typeface="+mn-lt"/>
                <a:hlinkClick r:id="rId3"/>
              </a:rPr>
              <a:t>Allen</a:t>
            </a:r>
            <a:r>
              <a:rPr lang="en-US" sz="3100" b="1" dirty="0" smtClean="0">
                <a:latin typeface="+mn-lt"/>
              </a:rPr>
              <a:t>. </a:t>
            </a:r>
            <a:r>
              <a:rPr lang="en-US" sz="2700" b="1" i="1" dirty="0" smtClean="0">
                <a:latin typeface="+mn-lt"/>
              </a:rPr>
              <a:t>Nature News and Views 18</a:t>
            </a:r>
            <a:r>
              <a:rPr lang="en-US" sz="2700" b="1" i="1" baseline="30000" dirty="0" smtClean="0">
                <a:latin typeface="+mn-lt"/>
              </a:rPr>
              <a:t>th</a:t>
            </a:r>
            <a:r>
              <a:rPr lang="en-US" sz="2700" b="1" i="1" dirty="0" smtClean="0">
                <a:latin typeface="+mn-lt"/>
              </a:rPr>
              <a:t> October 2017</a:t>
            </a:r>
            <a:r>
              <a:rPr lang="en-US" b="1" dirty="0">
                <a:latin typeface="+mn-lt"/>
              </a:rPr>
              <a:t/>
            </a:r>
            <a:br>
              <a:rPr lang="en-US" b="1" dirty="0">
                <a:latin typeface="+mn-lt"/>
              </a:rPr>
            </a:br>
            <a:endParaRPr lang="en-US" b="1" i="1" dirty="0">
              <a:latin typeface="+mn-lt"/>
            </a:endParaRPr>
          </a:p>
        </p:txBody>
      </p:sp>
      <p:sp>
        <p:nvSpPr>
          <p:cNvPr id="3" name="Content Placeholder 2"/>
          <p:cNvSpPr>
            <a:spLocks noGrp="1"/>
          </p:cNvSpPr>
          <p:nvPr>
            <p:ph idx="1"/>
          </p:nvPr>
        </p:nvSpPr>
        <p:spPr>
          <a:xfrm>
            <a:off x="369922" y="1926508"/>
            <a:ext cx="8869362" cy="5032375"/>
          </a:xfrm>
        </p:spPr>
        <p:txBody>
          <a:bodyPr/>
          <a:lstStyle/>
          <a:p>
            <a:r>
              <a:rPr lang="en-US" dirty="0"/>
              <a:t>'We cannot </a:t>
            </a:r>
            <a:r>
              <a:rPr lang="en-US" b="1" dirty="0">
                <a:solidFill>
                  <a:schemeClr val="accent1"/>
                </a:solidFill>
              </a:rPr>
              <a:t>forecast</a:t>
            </a:r>
            <a:r>
              <a:rPr lang="en-US" dirty="0"/>
              <a:t> the future without an understanding of the relationships between science, technology and the economy, because </a:t>
            </a:r>
            <a:r>
              <a:rPr lang="en-US" b="1" dirty="0">
                <a:solidFill>
                  <a:srgbClr val="002060"/>
                </a:solidFill>
              </a:rPr>
              <a:t>technical change is such an important determinant of the future. . . .</a:t>
            </a:r>
            <a:br>
              <a:rPr lang="en-US" b="1" dirty="0">
                <a:solidFill>
                  <a:srgbClr val="002060"/>
                </a:solidFill>
              </a:rPr>
            </a:br>
            <a:r>
              <a:rPr lang="en-US" dirty="0"/>
              <a:t/>
            </a:r>
            <a:br>
              <a:rPr lang="en-US" dirty="0"/>
            </a:br>
            <a:r>
              <a:rPr lang="en-US" i="1" dirty="0">
                <a:solidFill>
                  <a:srgbClr val="FF0000"/>
                </a:solidFill>
              </a:rPr>
              <a:t>'The more technology advances in response to economic incentives </a:t>
            </a:r>
            <a:r>
              <a:rPr lang="mr-IN" i="1" dirty="0" smtClean="0">
                <a:solidFill>
                  <a:srgbClr val="FF0000"/>
                </a:solidFill>
              </a:rPr>
              <a:t>……</a:t>
            </a:r>
            <a:r>
              <a:rPr lang="en-GB" i="1" dirty="0" smtClean="0">
                <a:solidFill>
                  <a:srgbClr val="FF0000"/>
                </a:solidFill>
              </a:rPr>
              <a:t>..</a:t>
            </a:r>
            <a:r>
              <a:rPr lang="en-US" i="1" dirty="0" smtClean="0">
                <a:solidFill>
                  <a:srgbClr val="FF0000"/>
                </a:solidFill>
              </a:rPr>
              <a:t>, </a:t>
            </a:r>
            <a:r>
              <a:rPr lang="en-US" i="1" dirty="0">
                <a:solidFill>
                  <a:srgbClr val="FF0000"/>
                </a:solidFill>
              </a:rPr>
              <a:t>the more feasible it is to direct the course of technical progress to benefit more people. . . </a:t>
            </a:r>
            <a:r>
              <a:rPr lang="en-US" dirty="0" smtClean="0">
                <a:solidFill>
                  <a:srgbClr val="FF0000"/>
                </a:solidFill>
              </a:rPr>
              <a:t>.’</a:t>
            </a:r>
          </a:p>
          <a:p>
            <a:endParaRPr lang="en-US" dirty="0">
              <a:solidFill>
                <a:srgbClr val="FF0000"/>
              </a:solidFill>
            </a:endParaRPr>
          </a:p>
          <a:p>
            <a:pPr marL="0" indent="0" algn="ctr">
              <a:buNone/>
            </a:pPr>
            <a:r>
              <a:rPr lang="en-US" dirty="0" smtClean="0"/>
              <a:t>__________________</a:t>
            </a:r>
            <a:endParaRPr lang="en-US" dirty="0">
              <a:solidFill>
                <a:srgbClr val="FF0000"/>
              </a:solidFill>
            </a:endParaRPr>
          </a:p>
          <a:p>
            <a:endParaRPr lang="en-US" dirty="0" smtClean="0"/>
          </a:p>
          <a:p>
            <a:endParaRPr lang="en-US" dirty="0"/>
          </a:p>
          <a:p>
            <a:endParaRPr lang="en-US" dirty="0"/>
          </a:p>
        </p:txBody>
      </p:sp>
      <p:pic>
        <p:nvPicPr>
          <p:cNvPr id="4" name="Picture 3"/>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999480" y="5867544"/>
            <a:ext cx="1585991" cy="804704"/>
          </a:xfrm>
          <a:prstGeom prst="rect">
            <a:avLst/>
          </a:prstGeom>
        </p:spPr>
      </p:pic>
      <p:pic>
        <p:nvPicPr>
          <p:cNvPr id="5" name="Picture 4"/>
          <p:cNvPicPr/>
          <p:nvPr/>
        </p:nvPicPr>
        <p:blipFill>
          <a:blip r:embed="rId5" cstate="email">
            <a:extLst>
              <a:ext uri="{28A0092B-C50C-407E-A947-70E740481C1C}">
                <a14:useLocalDpi xmlns:a14="http://schemas.microsoft.com/office/drawing/2010/main"/>
              </a:ext>
            </a:extLst>
          </a:blip>
          <a:srcRect/>
          <a:stretch>
            <a:fillRect/>
          </a:stretch>
        </p:blipFill>
        <p:spPr bwMode="auto">
          <a:xfrm>
            <a:off x="273132" y="5931511"/>
            <a:ext cx="691307" cy="676770"/>
          </a:xfrm>
          <a:prstGeom prst="rect">
            <a:avLst/>
          </a:prstGeom>
          <a:noFill/>
          <a:ln>
            <a:noFill/>
          </a:ln>
        </p:spPr>
      </p:pic>
    </p:spTree>
    <p:extLst>
      <p:ext uri="{BB962C8B-B14F-4D97-AF65-F5344CB8AC3E}">
        <p14:creationId xmlns:p14="http://schemas.microsoft.com/office/powerpoint/2010/main" val="110937761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a:blip r:embed="rId2">
            <a:extLst>
              <a:ext uri="{28A0092B-C50C-407E-A947-70E740481C1C}">
                <a14:useLocalDpi xmlns:a14="http://schemas.microsoft.com/office/drawing/2010/main"/>
              </a:ext>
            </a:extLst>
          </a:blip>
          <a:srcRect/>
          <a:stretch>
            <a:fillRect/>
          </a:stretch>
        </p:blipFill>
        <p:spPr bwMode="auto">
          <a:xfrm>
            <a:off x="653148" y="124783"/>
            <a:ext cx="8690412" cy="3141207"/>
          </a:xfrm>
          <a:prstGeom prst="rect">
            <a:avLst/>
          </a:prstGeom>
          <a:noFill/>
          <a:ln>
            <a:noFill/>
          </a:ln>
        </p:spPr>
      </p:pic>
      <p:pic>
        <p:nvPicPr>
          <p:cNvPr id="5" name="Picture 4"/>
          <p:cNvPicPr/>
          <p:nvPr/>
        </p:nvPicPr>
        <p:blipFill>
          <a:blip r:embed="rId3">
            <a:extLst>
              <a:ext uri="{28A0092B-C50C-407E-A947-70E740481C1C}">
                <a14:useLocalDpi xmlns:a14="http://schemas.microsoft.com/office/drawing/2010/main"/>
              </a:ext>
            </a:extLst>
          </a:blip>
          <a:srcRect/>
          <a:stretch>
            <a:fillRect/>
          </a:stretch>
        </p:blipFill>
        <p:spPr bwMode="auto">
          <a:xfrm>
            <a:off x="653149" y="3776294"/>
            <a:ext cx="8690412" cy="2460006"/>
          </a:xfrm>
          <a:prstGeom prst="rect">
            <a:avLst/>
          </a:prstGeom>
          <a:noFill/>
          <a:ln>
            <a:noFill/>
          </a:ln>
        </p:spPr>
      </p:pic>
      <p:sp>
        <p:nvSpPr>
          <p:cNvPr id="2" name="TextBox 1"/>
          <p:cNvSpPr txBox="1"/>
          <p:nvPr/>
        </p:nvSpPr>
        <p:spPr>
          <a:xfrm>
            <a:off x="5103104" y="536713"/>
            <a:ext cx="4307782" cy="369332"/>
          </a:xfrm>
          <a:prstGeom prst="rect">
            <a:avLst/>
          </a:prstGeom>
          <a:noFill/>
        </p:spPr>
        <p:txBody>
          <a:bodyPr wrap="none" rtlCol="0">
            <a:spAutoFit/>
          </a:bodyPr>
          <a:lstStyle/>
          <a:p>
            <a:r>
              <a:rPr lang="en-US" b="1" i="1" dirty="0" smtClean="0"/>
              <a:t>As per submitted and approved documents</a:t>
            </a:r>
            <a:endParaRPr lang="en-US" b="1" i="1" dirty="0"/>
          </a:p>
        </p:txBody>
      </p:sp>
      <p:sp>
        <p:nvSpPr>
          <p:cNvPr id="3" name="Rectangle 2"/>
          <p:cNvSpPr/>
          <p:nvPr/>
        </p:nvSpPr>
        <p:spPr>
          <a:xfrm>
            <a:off x="4676770" y="3244334"/>
            <a:ext cx="552459" cy="369332"/>
          </a:xfrm>
          <a:prstGeom prst="rect">
            <a:avLst/>
          </a:prstGeom>
        </p:spPr>
        <p:txBody>
          <a:bodyPr wrap="none">
            <a:spAutoFit/>
          </a:bodyPr>
          <a:lstStyle/>
          <a:p>
            <a:r>
              <a:rPr lang="en-US" dirty="0"/>
              <a:t>3 </a:t>
            </a:r>
            <a:r>
              <a:rPr lang="en-US" dirty="0" err="1"/>
              <a:t>pt</a:t>
            </a:r>
            <a:endParaRPr lang="en-US" dirty="0"/>
          </a:p>
        </p:txBody>
      </p:sp>
      <p:sp>
        <p:nvSpPr>
          <p:cNvPr id="6" name="Oval 5"/>
          <p:cNvSpPr/>
          <p:nvPr/>
        </p:nvSpPr>
        <p:spPr>
          <a:xfrm>
            <a:off x="3000376" y="1057275"/>
            <a:ext cx="1385887" cy="97155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0231759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2060108779"/>
              </p:ext>
            </p:extLst>
          </p:nvPr>
        </p:nvGraphicFramePr>
        <p:xfrm>
          <a:off x="665480" y="539750"/>
          <a:ext cx="5626099" cy="1562182"/>
        </p:xfrm>
        <a:graphic>
          <a:graphicData uri="http://schemas.openxmlformats.org/drawingml/2006/table">
            <a:tbl>
              <a:tblPr>
                <a:tableStyleId>{5C22544A-7EE6-4342-B048-85BDC9FD1C3A}</a:tableStyleId>
              </a:tblPr>
              <a:tblGrid>
                <a:gridCol w="1029862"/>
                <a:gridCol w="1335007"/>
                <a:gridCol w="1115684"/>
                <a:gridCol w="1115684"/>
                <a:gridCol w="1029862"/>
              </a:tblGrid>
              <a:tr h="203200">
                <a:tc gridSpan="3">
                  <a:txBody>
                    <a:bodyPr/>
                    <a:lstStyle/>
                    <a:p>
                      <a:pPr algn="ctr" fontAlgn="b"/>
                      <a:r>
                        <a:rPr lang="en-US" sz="1200" b="1" u="none" strike="noStrike" dirty="0">
                          <a:effectLst/>
                        </a:rPr>
                        <a:t>Clusters' </a:t>
                      </a:r>
                      <a:r>
                        <a:rPr lang="en-US" sz="1200" b="1" u="none" strike="noStrike" dirty="0" smtClean="0">
                          <a:effectLst/>
                        </a:rPr>
                        <a:t>breakdown 2017</a:t>
                      </a:r>
                      <a:endParaRPr lang="en-US" sz="1200" b="1" i="0" u="none" strike="noStrike" dirty="0">
                        <a:solidFill>
                          <a:srgbClr val="000000"/>
                        </a:solidFill>
                        <a:effectLst/>
                        <a:latin typeface="Calibri" charset="0"/>
                      </a:endParaRPr>
                    </a:p>
                  </a:txBody>
                  <a:tcPr marL="0" marR="0" marT="0" marB="0" anchor="b"/>
                </a:tc>
                <a:tc hMerge="1">
                  <a:txBody>
                    <a:bodyPr/>
                    <a:lstStyle/>
                    <a:p>
                      <a:endParaRPr lang="en-US"/>
                    </a:p>
                  </a:txBody>
                  <a:tcPr/>
                </a:tc>
                <a:tc hMerge="1">
                  <a:txBody>
                    <a:bodyPr/>
                    <a:lstStyle/>
                    <a:p>
                      <a:endParaRPr lang="en-US"/>
                    </a:p>
                  </a:txBody>
                  <a:tcPr/>
                </a:tc>
                <a:tc>
                  <a:txBody>
                    <a:bodyPr/>
                    <a:lstStyle/>
                    <a:p>
                      <a:pPr algn="ctr" fontAlgn="b"/>
                      <a:r>
                        <a:rPr lang="sk-SK" sz="1200" u="none" strike="noStrike">
                          <a:effectLst/>
                        </a:rPr>
                        <a:t> </a:t>
                      </a:r>
                      <a:endParaRPr lang="sk-SK" sz="1200" b="0" i="0" u="none" strike="noStrike">
                        <a:solidFill>
                          <a:srgbClr val="000000"/>
                        </a:solidFill>
                        <a:effectLst/>
                        <a:latin typeface="Calibri" charset="0"/>
                      </a:endParaRPr>
                    </a:p>
                  </a:txBody>
                  <a:tcPr marL="0" marR="0" marT="0" marB="0" anchor="b"/>
                </a:tc>
                <a:tc>
                  <a:txBody>
                    <a:bodyPr/>
                    <a:lstStyle/>
                    <a:p>
                      <a:pPr algn="l" fontAlgn="b"/>
                      <a:endParaRPr lang="en-US" sz="1100" b="0" i="0" u="none" strike="noStrike">
                        <a:solidFill>
                          <a:srgbClr val="000000"/>
                        </a:solidFill>
                        <a:effectLst/>
                        <a:latin typeface="Calibri" charset="0"/>
                      </a:endParaRPr>
                    </a:p>
                  </a:txBody>
                  <a:tcPr marL="0" marR="0" marT="0" marB="0" anchor="b"/>
                </a:tc>
              </a:tr>
              <a:tr h="190500">
                <a:tc>
                  <a:txBody>
                    <a:bodyPr/>
                    <a:lstStyle/>
                    <a:p>
                      <a:pPr algn="l" fontAlgn="b"/>
                      <a:endParaRPr lang="en-US" sz="1100" b="0" i="0" u="none" strike="noStrike" dirty="0">
                        <a:solidFill>
                          <a:srgbClr val="000000"/>
                        </a:solidFill>
                        <a:effectLst/>
                        <a:latin typeface="Calibri" charset="0"/>
                      </a:endParaRPr>
                    </a:p>
                  </a:txBody>
                  <a:tcPr marL="0" marR="0" marT="0" marB="0" anchor="b"/>
                </a:tc>
                <a:tc>
                  <a:txBody>
                    <a:bodyPr/>
                    <a:lstStyle/>
                    <a:p>
                      <a:pPr algn="l" fontAlgn="b"/>
                      <a:endParaRPr lang="en-US" sz="1100" b="0" i="0" u="none" strike="noStrike">
                        <a:solidFill>
                          <a:srgbClr val="000000"/>
                        </a:solidFill>
                        <a:effectLst/>
                        <a:latin typeface="Calibri" charset="0"/>
                      </a:endParaRPr>
                    </a:p>
                  </a:txBody>
                  <a:tcPr marL="0" marR="0" marT="0" marB="0" anchor="b"/>
                </a:tc>
                <a:tc>
                  <a:txBody>
                    <a:bodyPr/>
                    <a:lstStyle/>
                    <a:p>
                      <a:pPr algn="l" fontAlgn="b"/>
                      <a:endParaRPr lang="en-US" sz="1100" b="0" i="0" u="none" strike="noStrike">
                        <a:solidFill>
                          <a:srgbClr val="000000"/>
                        </a:solidFill>
                        <a:effectLst/>
                        <a:latin typeface="Calibri" charset="0"/>
                      </a:endParaRPr>
                    </a:p>
                  </a:txBody>
                  <a:tcPr marL="0" marR="0" marT="0" marB="0" anchor="b"/>
                </a:tc>
                <a:tc>
                  <a:txBody>
                    <a:bodyPr/>
                    <a:lstStyle/>
                    <a:p>
                      <a:pPr algn="l" fontAlgn="b"/>
                      <a:endParaRPr lang="en-US" sz="1100" b="0" i="0" u="none" strike="noStrike">
                        <a:solidFill>
                          <a:srgbClr val="000000"/>
                        </a:solidFill>
                        <a:effectLst/>
                        <a:latin typeface="Calibri" charset="0"/>
                      </a:endParaRPr>
                    </a:p>
                  </a:txBody>
                  <a:tcPr marL="0" marR="0" marT="0" marB="0" anchor="b"/>
                </a:tc>
                <a:tc>
                  <a:txBody>
                    <a:bodyPr/>
                    <a:lstStyle/>
                    <a:p>
                      <a:pPr algn="l" fontAlgn="b"/>
                      <a:endParaRPr lang="en-US" sz="1100" b="0" i="0" u="none" strike="noStrike">
                        <a:solidFill>
                          <a:srgbClr val="000000"/>
                        </a:solidFill>
                        <a:effectLst/>
                        <a:latin typeface="Calibri" charset="0"/>
                      </a:endParaRPr>
                    </a:p>
                  </a:txBody>
                  <a:tcPr marL="0" marR="0" marT="0" marB="0" anchor="b"/>
                </a:tc>
              </a:tr>
              <a:tr h="190500">
                <a:tc>
                  <a:txBody>
                    <a:bodyPr/>
                    <a:lstStyle/>
                    <a:p>
                      <a:pPr algn="l" fontAlgn="b"/>
                      <a:r>
                        <a:rPr lang="en-US" sz="1100" u="none" strike="noStrike">
                          <a:effectLst/>
                        </a:rPr>
                        <a:t>Clusters</a:t>
                      </a:r>
                      <a:endParaRPr lang="en-US" sz="1100" b="0" i="0" u="none" strike="noStrike">
                        <a:solidFill>
                          <a:srgbClr val="000000"/>
                        </a:solidFill>
                        <a:effectLst/>
                        <a:latin typeface="Calibri" charset="0"/>
                      </a:endParaRPr>
                    </a:p>
                  </a:txBody>
                  <a:tcPr marL="0" marR="0" marT="0" marB="0" anchor="b"/>
                </a:tc>
                <a:tc>
                  <a:txBody>
                    <a:bodyPr/>
                    <a:lstStyle/>
                    <a:p>
                      <a:pPr algn="l" fontAlgn="b"/>
                      <a:r>
                        <a:rPr lang="en-US" sz="1100" b="1" i="0" u="none" strike="noStrike" dirty="0">
                          <a:effectLst/>
                        </a:rPr>
                        <a:t>ILRI</a:t>
                      </a:r>
                      <a:endParaRPr lang="en-US" sz="1100" b="1" i="0" u="none" strike="noStrike" dirty="0">
                        <a:solidFill>
                          <a:srgbClr val="000000"/>
                        </a:solidFill>
                        <a:effectLst/>
                        <a:latin typeface="Calibri" charset="0"/>
                      </a:endParaRPr>
                    </a:p>
                  </a:txBody>
                  <a:tcPr marL="0" marR="0" marT="0" marB="0" anchor="b"/>
                </a:tc>
                <a:tc>
                  <a:txBody>
                    <a:bodyPr/>
                    <a:lstStyle/>
                    <a:p>
                      <a:pPr algn="l" fontAlgn="b"/>
                      <a:r>
                        <a:rPr lang="en-US" sz="1100" b="1" i="0" u="none" strike="noStrike" dirty="0">
                          <a:effectLst/>
                        </a:rPr>
                        <a:t>ICARDA</a:t>
                      </a:r>
                      <a:endParaRPr lang="en-US" sz="1100" b="1" i="0" u="none" strike="noStrike" dirty="0">
                        <a:solidFill>
                          <a:srgbClr val="000000"/>
                        </a:solidFill>
                        <a:effectLst/>
                        <a:latin typeface="Calibri" charset="0"/>
                      </a:endParaRPr>
                    </a:p>
                  </a:txBody>
                  <a:tcPr marL="0" marR="0" marT="0" marB="0" anchor="b"/>
                </a:tc>
                <a:tc>
                  <a:txBody>
                    <a:bodyPr/>
                    <a:lstStyle/>
                    <a:p>
                      <a:pPr algn="l" fontAlgn="b"/>
                      <a:r>
                        <a:rPr lang="en-US" sz="1100" b="1" i="0" u="none" strike="noStrike" dirty="0">
                          <a:effectLst/>
                        </a:rPr>
                        <a:t>SLU</a:t>
                      </a:r>
                      <a:endParaRPr lang="en-US" sz="1100" b="1" i="0" u="none" strike="noStrike" dirty="0">
                        <a:solidFill>
                          <a:srgbClr val="000000"/>
                        </a:solidFill>
                        <a:effectLst/>
                        <a:latin typeface="Calibri" charset="0"/>
                      </a:endParaRPr>
                    </a:p>
                  </a:txBody>
                  <a:tcPr marL="0" marR="0" marT="0" marB="0" anchor="b"/>
                </a:tc>
                <a:tc>
                  <a:txBody>
                    <a:bodyPr/>
                    <a:lstStyle/>
                    <a:p>
                      <a:pPr algn="l" fontAlgn="b"/>
                      <a:r>
                        <a:rPr lang="en-US" sz="1100" b="1" i="0" u="none" strike="noStrike" dirty="0">
                          <a:effectLst/>
                        </a:rPr>
                        <a:t>Total </a:t>
                      </a:r>
                      <a:endParaRPr lang="en-US" sz="1100" b="1" i="0" u="none" strike="noStrike" dirty="0">
                        <a:solidFill>
                          <a:srgbClr val="000000"/>
                        </a:solidFill>
                        <a:effectLst/>
                        <a:latin typeface="Calibri" charset="0"/>
                      </a:endParaRPr>
                    </a:p>
                  </a:txBody>
                  <a:tcPr marL="0" marR="0" marT="0" marB="0" anchor="b"/>
                </a:tc>
              </a:tr>
              <a:tr h="190500">
                <a:tc>
                  <a:txBody>
                    <a:bodyPr/>
                    <a:lstStyle/>
                    <a:p>
                      <a:pPr algn="l" fontAlgn="b"/>
                      <a:r>
                        <a:rPr lang="en-US" sz="1100" b="1" u="none" strike="noStrike" dirty="0">
                          <a:solidFill>
                            <a:srgbClr val="FF0000"/>
                          </a:solidFill>
                          <a:effectLst/>
                        </a:rPr>
                        <a:t>Cluster 1</a:t>
                      </a:r>
                      <a:endParaRPr lang="en-US" sz="1100" b="1" i="0" u="none" strike="noStrike" dirty="0">
                        <a:solidFill>
                          <a:srgbClr val="FF0000"/>
                        </a:solidFill>
                        <a:effectLst/>
                        <a:latin typeface="Calibri" charset="0"/>
                      </a:endParaRPr>
                    </a:p>
                  </a:txBody>
                  <a:tcPr marL="0" marR="0" marT="0" marB="0" anchor="b"/>
                </a:tc>
                <a:tc>
                  <a:txBody>
                    <a:bodyPr/>
                    <a:lstStyle/>
                    <a:p>
                      <a:pPr algn="r" fontAlgn="b"/>
                      <a:r>
                        <a:rPr lang="nb-NO" sz="1100" u="none" strike="noStrike">
                          <a:effectLst/>
                        </a:rPr>
                        <a:t> 1,460,635.48 </a:t>
                      </a:r>
                      <a:endParaRPr lang="nb-NO" sz="1100" b="0" i="0" u="none" strike="noStrike">
                        <a:solidFill>
                          <a:srgbClr val="000000"/>
                        </a:solidFill>
                        <a:effectLst/>
                        <a:latin typeface="Calibri" charset="0"/>
                      </a:endParaRPr>
                    </a:p>
                  </a:txBody>
                  <a:tcPr marL="0" marR="0" marT="0" marB="0" anchor="b"/>
                </a:tc>
                <a:tc>
                  <a:txBody>
                    <a:bodyPr/>
                    <a:lstStyle/>
                    <a:p>
                      <a:pPr algn="r" fontAlgn="b"/>
                      <a:r>
                        <a:rPr lang="is-IS" sz="1100" u="none" strike="noStrike">
                          <a:effectLst/>
                        </a:rPr>
                        <a:t> 200,271.33 </a:t>
                      </a:r>
                      <a:endParaRPr lang="is-IS" sz="1100" b="0" i="0" u="none" strike="noStrike">
                        <a:solidFill>
                          <a:srgbClr val="000000"/>
                        </a:solidFill>
                        <a:effectLst/>
                        <a:latin typeface="Calibri" charset="0"/>
                      </a:endParaRPr>
                    </a:p>
                  </a:txBody>
                  <a:tcPr marL="0" marR="0" marT="0" marB="0" anchor="b"/>
                </a:tc>
                <a:tc>
                  <a:txBody>
                    <a:bodyPr/>
                    <a:lstStyle/>
                    <a:p>
                      <a:pPr algn="l" fontAlgn="b"/>
                      <a:endParaRPr lang="en-US" sz="1100" b="0" i="0" u="none" strike="noStrike">
                        <a:solidFill>
                          <a:srgbClr val="000000"/>
                        </a:solidFill>
                        <a:effectLst/>
                        <a:latin typeface="Calibri" charset="0"/>
                      </a:endParaRPr>
                    </a:p>
                  </a:txBody>
                  <a:tcPr marL="0" marR="0" marT="0" marB="0" anchor="b"/>
                </a:tc>
                <a:tc>
                  <a:txBody>
                    <a:bodyPr/>
                    <a:lstStyle/>
                    <a:p>
                      <a:pPr algn="r" fontAlgn="b"/>
                      <a:r>
                        <a:rPr lang="hr-HR" sz="1100" b="1" u="none" strike="noStrike" dirty="0">
                          <a:solidFill>
                            <a:srgbClr val="FF0000"/>
                          </a:solidFill>
                          <a:effectLst/>
                        </a:rPr>
                        <a:t> 1,660,906.81 </a:t>
                      </a:r>
                      <a:endParaRPr lang="hr-HR" sz="1100" b="1" i="0" u="none" strike="noStrike" dirty="0">
                        <a:solidFill>
                          <a:srgbClr val="FF0000"/>
                        </a:solidFill>
                        <a:effectLst/>
                        <a:latin typeface="Calibri" charset="0"/>
                      </a:endParaRPr>
                    </a:p>
                  </a:txBody>
                  <a:tcPr marL="0" marR="0" marT="0" marB="0" anchor="b"/>
                </a:tc>
              </a:tr>
              <a:tr h="190500">
                <a:tc>
                  <a:txBody>
                    <a:bodyPr/>
                    <a:lstStyle/>
                    <a:p>
                      <a:pPr algn="l" fontAlgn="b"/>
                      <a:r>
                        <a:rPr lang="en-US" sz="1100" b="1" u="none" strike="noStrike">
                          <a:solidFill>
                            <a:srgbClr val="FF0000"/>
                          </a:solidFill>
                          <a:effectLst/>
                        </a:rPr>
                        <a:t>Cluster 2</a:t>
                      </a:r>
                      <a:endParaRPr lang="en-US" sz="1100" b="1" i="0" u="none" strike="noStrike">
                        <a:solidFill>
                          <a:srgbClr val="FF0000"/>
                        </a:solidFill>
                        <a:effectLst/>
                        <a:latin typeface="Calibri" charset="0"/>
                      </a:endParaRPr>
                    </a:p>
                  </a:txBody>
                  <a:tcPr marL="0" marR="0" marT="0" marB="0" anchor="b"/>
                </a:tc>
                <a:tc>
                  <a:txBody>
                    <a:bodyPr/>
                    <a:lstStyle/>
                    <a:p>
                      <a:pPr algn="r" fontAlgn="b"/>
                      <a:r>
                        <a:rPr lang="hr-HR" sz="1100" u="none" strike="noStrike">
                          <a:effectLst/>
                        </a:rPr>
                        <a:t> 1,335,056.23 </a:t>
                      </a:r>
                      <a:endParaRPr lang="hr-HR" sz="1100" b="0" i="0" u="none" strike="noStrike">
                        <a:solidFill>
                          <a:srgbClr val="000000"/>
                        </a:solidFill>
                        <a:effectLst/>
                        <a:latin typeface="Calibri" charset="0"/>
                      </a:endParaRPr>
                    </a:p>
                  </a:txBody>
                  <a:tcPr marL="0" marR="0" marT="0" marB="0" anchor="b"/>
                </a:tc>
                <a:tc>
                  <a:txBody>
                    <a:bodyPr/>
                    <a:lstStyle/>
                    <a:p>
                      <a:pPr algn="r" fontAlgn="b"/>
                      <a:r>
                        <a:rPr lang="it-IT" sz="1100" u="none" strike="noStrike">
                          <a:effectLst/>
                        </a:rPr>
                        <a:t> 444,340.94 </a:t>
                      </a:r>
                      <a:endParaRPr lang="it-IT" sz="1100" b="0" i="0" u="none" strike="noStrike">
                        <a:solidFill>
                          <a:srgbClr val="000000"/>
                        </a:solidFill>
                        <a:effectLst/>
                        <a:latin typeface="Calibri" charset="0"/>
                      </a:endParaRPr>
                    </a:p>
                  </a:txBody>
                  <a:tcPr marL="0" marR="0" marT="0" marB="0" anchor="b"/>
                </a:tc>
                <a:tc>
                  <a:txBody>
                    <a:bodyPr/>
                    <a:lstStyle/>
                    <a:p>
                      <a:pPr algn="r" fontAlgn="b"/>
                      <a:r>
                        <a:rPr lang="hr-HR" sz="1100" u="none" strike="noStrike">
                          <a:effectLst/>
                        </a:rPr>
                        <a:t> 52,323.00 </a:t>
                      </a:r>
                      <a:endParaRPr lang="hr-HR" sz="1100" b="0" i="0" u="none" strike="noStrike">
                        <a:solidFill>
                          <a:srgbClr val="000000"/>
                        </a:solidFill>
                        <a:effectLst/>
                        <a:latin typeface="Calibri" charset="0"/>
                      </a:endParaRPr>
                    </a:p>
                  </a:txBody>
                  <a:tcPr marL="0" marR="0" marT="0" marB="0" anchor="b"/>
                </a:tc>
                <a:tc>
                  <a:txBody>
                    <a:bodyPr/>
                    <a:lstStyle/>
                    <a:p>
                      <a:pPr algn="r" fontAlgn="b"/>
                      <a:r>
                        <a:rPr lang="fi-FI" sz="1100" b="1" u="none" strike="noStrike" dirty="0">
                          <a:solidFill>
                            <a:srgbClr val="FF0000"/>
                          </a:solidFill>
                          <a:effectLst/>
                        </a:rPr>
                        <a:t> 1,831,720.17 </a:t>
                      </a:r>
                      <a:endParaRPr lang="fi-FI" sz="1100" b="1" i="0" u="none" strike="noStrike" dirty="0">
                        <a:solidFill>
                          <a:srgbClr val="FF0000"/>
                        </a:solidFill>
                        <a:effectLst/>
                        <a:latin typeface="Calibri" charset="0"/>
                      </a:endParaRPr>
                    </a:p>
                  </a:txBody>
                  <a:tcPr marL="0" marR="0" marT="0" marB="0" anchor="b"/>
                </a:tc>
              </a:tr>
              <a:tr h="190500">
                <a:tc>
                  <a:txBody>
                    <a:bodyPr/>
                    <a:lstStyle/>
                    <a:p>
                      <a:pPr algn="l" fontAlgn="b"/>
                      <a:r>
                        <a:rPr lang="en-US" sz="1100" b="1" u="none" strike="noStrike">
                          <a:solidFill>
                            <a:srgbClr val="FF0000"/>
                          </a:solidFill>
                          <a:effectLst/>
                        </a:rPr>
                        <a:t>Cluster 3</a:t>
                      </a:r>
                      <a:endParaRPr lang="en-US" sz="1100" b="1" i="0" u="none" strike="noStrike">
                        <a:solidFill>
                          <a:srgbClr val="FF0000"/>
                        </a:solidFill>
                        <a:effectLst/>
                        <a:latin typeface="Calibri" charset="0"/>
                      </a:endParaRPr>
                    </a:p>
                  </a:txBody>
                  <a:tcPr marL="0" marR="0" marT="0" marB="0" anchor="b"/>
                </a:tc>
                <a:tc>
                  <a:txBody>
                    <a:bodyPr/>
                    <a:lstStyle/>
                    <a:p>
                      <a:pPr algn="r" fontAlgn="b"/>
                      <a:r>
                        <a:rPr lang="fi-FI" sz="1100" u="none" strike="noStrike">
                          <a:effectLst/>
                        </a:rPr>
                        <a:t> 174,576.79 </a:t>
                      </a:r>
                      <a:endParaRPr lang="fi-FI" sz="1100" b="0" i="0" u="none" strike="noStrike">
                        <a:solidFill>
                          <a:srgbClr val="000000"/>
                        </a:solidFill>
                        <a:effectLst/>
                        <a:latin typeface="Calibri" charset="0"/>
                      </a:endParaRPr>
                    </a:p>
                  </a:txBody>
                  <a:tcPr marL="0" marR="0" marT="0" marB="0" anchor="b"/>
                </a:tc>
                <a:tc>
                  <a:txBody>
                    <a:bodyPr/>
                    <a:lstStyle/>
                    <a:p>
                      <a:pPr algn="r" fontAlgn="b"/>
                      <a:r>
                        <a:rPr lang="uk-UA" sz="1100" u="none" strike="noStrike">
                          <a:effectLst/>
                        </a:rPr>
                        <a:t> 65,577.86 </a:t>
                      </a:r>
                      <a:endParaRPr lang="uk-UA" sz="1100" b="0" i="0" u="none" strike="noStrike">
                        <a:solidFill>
                          <a:srgbClr val="000000"/>
                        </a:solidFill>
                        <a:effectLst/>
                        <a:latin typeface="Calibri" charset="0"/>
                      </a:endParaRPr>
                    </a:p>
                  </a:txBody>
                  <a:tcPr marL="0" marR="0" marT="0" marB="0" anchor="b"/>
                </a:tc>
                <a:tc>
                  <a:txBody>
                    <a:bodyPr/>
                    <a:lstStyle/>
                    <a:p>
                      <a:pPr algn="l" fontAlgn="b"/>
                      <a:endParaRPr lang="en-US" sz="1100" b="0" i="0" u="none" strike="noStrike">
                        <a:solidFill>
                          <a:srgbClr val="000000"/>
                        </a:solidFill>
                        <a:effectLst/>
                        <a:latin typeface="Calibri" charset="0"/>
                      </a:endParaRPr>
                    </a:p>
                  </a:txBody>
                  <a:tcPr marL="0" marR="0" marT="0" marB="0" anchor="b"/>
                </a:tc>
                <a:tc>
                  <a:txBody>
                    <a:bodyPr/>
                    <a:lstStyle/>
                    <a:p>
                      <a:pPr algn="r" fontAlgn="b"/>
                      <a:r>
                        <a:rPr lang="is-IS" sz="1100" b="1" u="none" strike="noStrike" dirty="0">
                          <a:solidFill>
                            <a:srgbClr val="FF0000"/>
                          </a:solidFill>
                          <a:effectLst/>
                        </a:rPr>
                        <a:t> 240,154.64 </a:t>
                      </a:r>
                      <a:endParaRPr lang="is-IS" sz="1100" b="1" i="0" u="none" strike="noStrike" dirty="0">
                        <a:solidFill>
                          <a:srgbClr val="FF0000"/>
                        </a:solidFill>
                        <a:effectLst/>
                        <a:latin typeface="Calibri" charset="0"/>
                      </a:endParaRPr>
                    </a:p>
                  </a:txBody>
                  <a:tcPr marL="0" marR="0" marT="0" marB="0" anchor="b"/>
                </a:tc>
              </a:tr>
              <a:tr h="190500">
                <a:tc>
                  <a:txBody>
                    <a:bodyPr/>
                    <a:lstStyle/>
                    <a:p>
                      <a:pPr algn="l" fontAlgn="b"/>
                      <a:r>
                        <a:rPr lang="en-US" sz="1100" b="1" u="none" strike="noStrike" dirty="0">
                          <a:solidFill>
                            <a:srgbClr val="FF0000"/>
                          </a:solidFill>
                          <a:effectLst/>
                        </a:rPr>
                        <a:t>Cluster 4</a:t>
                      </a:r>
                      <a:endParaRPr lang="en-US" sz="1100" b="1" i="0" u="none" strike="noStrike" dirty="0">
                        <a:solidFill>
                          <a:srgbClr val="FF0000"/>
                        </a:solidFill>
                        <a:effectLst/>
                        <a:latin typeface="Calibri" charset="0"/>
                      </a:endParaRPr>
                    </a:p>
                  </a:txBody>
                  <a:tcPr marL="0" marR="0" marT="0" marB="0" anchor="b"/>
                </a:tc>
                <a:tc>
                  <a:txBody>
                    <a:bodyPr/>
                    <a:lstStyle/>
                    <a:p>
                      <a:pPr algn="r" fontAlgn="b"/>
                      <a:r>
                        <a:rPr lang="nb-NO" sz="1100" u="none" strike="noStrike">
                          <a:effectLst/>
                        </a:rPr>
                        <a:t> 19,731.51 </a:t>
                      </a:r>
                      <a:endParaRPr lang="nb-NO" sz="1100" b="0" i="0" u="none" strike="noStrike">
                        <a:solidFill>
                          <a:srgbClr val="000000"/>
                        </a:solidFill>
                        <a:effectLst/>
                        <a:latin typeface="Calibri" charset="0"/>
                      </a:endParaRPr>
                    </a:p>
                  </a:txBody>
                  <a:tcPr marL="0" marR="0" marT="0" marB="0" anchor="b"/>
                </a:tc>
                <a:tc>
                  <a:txBody>
                    <a:bodyPr/>
                    <a:lstStyle/>
                    <a:p>
                      <a:pPr algn="r" fontAlgn="b"/>
                      <a:r>
                        <a:rPr lang="nb-NO" sz="1100" u="none" strike="noStrike">
                          <a:effectLst/>
                        </a:rPr>
                        <a:t> 40,211.88 </a:t>
                      </a:r>
                      <a:endParaRPr lang="nb-NO" sz="1100" b="0" i="0" u="none" strike="noStrike">
                        <a:solidFill>
                          <a:srgbClr val="000000"/>
                        </a:solidFill>
                        <a:effectLst/>
                        <a:latin typeface="Calibri" charset="0"/>
                      </a:endParaRPr>
                    </a:p>
                  </a:txBody>
                  <a:tcPr marL="0" marR="0" marT="0" marB="0" anchor="b"/>
                </a:tc>
                <a:tc>
                  <a:txBody>
                    <a:bodyPr/>
                    <a:lstStyle/>
                    <a:p>
                      <a:pPr algn="l" fontAlgn="b"/>
                      <a:endParaRPr lang="en-US" sz="1100" b="0" i="0" u="none" strike="noStrike">
                        <a:solidFill>
                          <a:srgbClr val="000000"/>
                        </a:solidFill>
                        <a:effectLst/>
                        <a:latin typeface="Calibri" charset="0"/>
                      </a:endParaRPr>
                    </a:p>
                  </a:txBody>
                  <a:tcPr marL="0" marR="0" marT="0" marB="0" anchor="b"/>
                </a:tc>
                <a:tc>
                  <a:txBody>
                    <a:bodyPr/>
                    <a:lstStyle/>
                    <a:p>
                      <a:pPr algn="r" fontAlgn="b"/>
                      <a:r>
                        <a:rPr lang="nb-NO" sz="1100" b="1" u="none" strike="noStrike" dirty="0">
                          <a:solidFill>
                            <a:srgbClr val="FF0000"/>
                          </a:solidFill>
                          <a:effectLst/>
                        </a:rPr>
                        <a:t> 59,943.39 </a:t>
                      </a:r>
                      <a:endParaRPr lang="nb-NO" sz="1100" b="1" i="0" u="none" strike="noStrike" dirty="0">
                        <a:solidFill>
                          <a:srgbClr val="FF0000"/>
                        </a:solidFill>
                        <a:effectLst/>
                        <a:latin typeface="Calibri" charset="0"/>
                      </a:endParaRPr>
                    </a:p>
                  </a:txBody>
                  <a:tcPr marL="0" marR="0" marT="0" marB="0" anchor="b"/>
                </a:tc>
              </a:tr>
              <a:tr h="215982">
                <a:tc>
                  <a:txBody>
                    <a:bodyPr/>
                    <a:lstStyle/>
                    <a:p>
                      <a:pPr algn="l" fontAlgn="b"/>
                      <a:r>
                        <a:rPr lang="en-US" sz="1100" u="none" strike="noStrike">
                          <a:effectLst/>
                        </a:rPr>
                        <a:t>Total</a:t>
                      </a:r>
                      <a:endParaRPr lang="en-US" sz="1100" b="1" i="0" u="none" strike="noStrike">
                        <a:solidFill>
                          <a:srgbClr val="000000"/>
                        </a:solidFill>
                        <a:effectLst/>
                        <a:latin typeface="Calibri" charset="0"/>
                      </a:endParaRPr>
                    </a:p>
                  </a:txBody>
                  <a:tcPr marL="0" marR="0" marT="0" marB="0" anchor="b"/>
                </a:tc>
                <a:tc>
                  <a:txBody>
                    <a:bodyPr/>
                    <a:lstStyle/>
                    <a:p>
                      <a:pPr algn="r" fontAlgn="b"/>
                      <a:r>
                        <a:rPr lang="en-US" sz="1100" u="none" strike="noStrike">
                          <a:effectLst/>
                        </a:rPr>
                        <a:t> 2,990,000.00 </a:t>
                      </a:r>
                      <a:endParaRPr lang="en-US" sz="1100" b="1" i="0" u="none" strike="noStrike">
                        <a:solidFill>
                          <a:srgbClr val="000000"/>
                        </a:solidFill>
                        <a:effectLst/>
                        <a:latin typeface="Calibri" charset="0"/>
                      </a:endParaRPr>
                    </a:p>
                  </a:txBody>
                  <a:tcPr marL="0" marR="0" marT="0" marB="0" anchor="b"/>
                </a:tc>
                <a:tc>
                  <a:txBody>
                    <a:bodyPr/>
                    <a:lstStyle/>
                    <a:p>
                      <a:pPr algn="r" fontAlgn="b"/>
                      <a:r>
                        <a:rPr lang="nb-NO" sz="1100" u="none" strike="noStrike">
                          <a:effectLst/>
                        </a:rPr>
                        <a:t> 750,402.00 </a:t>
                      </a:r>
                      <a:endParaRPr lang="nb-NO" sz="1100" b="1" i="0" u="none" strike="noStrike">
                        <a:solidFill>
                          <a:srgbClr val="000000"/>
                        </a:solidFill>
                        <a:effectLst/>
                        <a:latin typeface="Calibri" charset="0"/>
                      </a:endParaRPr>
                    </a:p>
                  </a:txBody>
                  <a:tcPr marL="0" marR="0" marT="0" marB="0" anchor="b"/>
                </a:tc>
                <a:tc>
                  <a:txBody>
                    <a:bodyPr/>
                    <a:lstStyle/>
                    <a:p>
                      <a:pPr algn="r" fontAlgn="b"/>
                      <a:r>
                        <a:rPr lang="hr-HR" sz="1100" u="none" strike="noStrike">
                          <a:effectLst/>
                        </a:rPr>
                        <a:t> 52,323.00 </a:t>
                      </a:r>
                      <a:endParaRPr lang="hr-HR" sz="1100" b="1" i="0" u="none" strike="noStrike">
                        <a:solidFill>
                          <a:srgbClr val="000000"/>
                        </a:solidFill>
                        <a:effectLst/>
                        <a:latin typeface="Calibri" charset="0"/>
                      </a:endParaRPr>
                    </a:p>
                  </a:txBody>
                  <a:tcPr marL="0" marR="0" marT="0" marB="0" anchor="b"/>
                </a:tc>
                <a:tc>
                  <a:txBody>
                    <a:bodyPr/>
                    <a:lstStyle/>
                    <a:p>
                      <a:pPr algn="r" fontAlgn="b"/>
                      <a:r>
                        <a:rPr lang="fi-FI" sz="1100" b="1" u="none" strike="noStrike" dirty="0">
                          <a:effectLst/>
                        </a:rPr>
                        <a:t> 3,792,725.01 </a:t>
                      </a:r>
                      <a:endParaRPr lang="fi-FI" sz="1100" b="1" i="0" u="none" strike="noStrike" dirty="0">
                        <a:solidFill>
                          <a:srgbClr val="000000"/>
                        </a:solidFill>
                        <a:effectLst/>
                        <a:latin typeface="Calibri" charset="0"/>
                      </a:endParaRPr>
                    </a:p>
                  </a:txBody>
                  <a:tcPr marL="0" marR="0" marT="0" marB="0" anchor="b"/>
                </a:tc>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val="1260096328"/>
              </p:ext>
            </p:extLst>
          </p:nvPr>
        </p:nvGraphicFramePr>
        <p:xfrm>
          <a:off x="4006850" y="2734310"/>
          <a:ext cx="5207000" cy="1549400"/>
        </p:xfrm>
        <a:graphic>
          <a:graphicData uri="http://schemas.openxmlformats.org/drawingml/2006/table">
            <a:tbl>
              <a:tblPr>
                <a:tableStyleId>{5C22544A-7EE6-4342-B048-85BDC9FD1C3A}</a:tableStyleId>
              </a:tblPr>
              <a:tblGrid>
                <a:gridCol w="675863"/>
                <a:gridCol w="1713455"/>
                <a:gridCol w="1799128"/>
                <a:gridCol w="1018554"/>
              </a:tblGrid>
              <a:tr h="203200">
                <a:tc gridSpan="3">
                  <a:txBody>
                    <a:bodyPr/>
                    <a:lstStyle/>
                    <a:p>
                      <a:pPr algn="ctr" fontAlgn="b"/>
                      <a:r>
                        <a:rPr lang="en-US" sz="1200" b="1" u="none" strike="noStrike" dirty="0" err="1">
                          <a:effectLst/>
                        </a:rPr>
                        <a:t>Bilaterals</a:t>
                      </a:r>
                      <a:r>
                        <a:rPr lang="en-US" sz="1200" b="1" u="none" strike="noStrike" dirty="0">
                          <a:effectLst/>
                        </a:rPr>
                        <a:t>' breakdown</a:t>
                      </a:r>
                      <a:endParaRPr lang="en-US" sz="1200" b="1" i="0" u="none" strike="noStrike" dirty="0">
                        <a:solidFill>
                          <a:srgbClr val="000000"/>
                        </a:solidFill>
                        <a:effectLst/>
                        <a:latin typeface="Calibri" charset="0"/>
                      </a:endParaRPr>
                    </a:p>
                  </a:txBody>
                  <a:tcPr marL="0" marR="0" marT="0" marB="0" anchor="b"/>
                </a:tc>
                <a:tc hMerge="1">
                  <a:txBody>
                    <a:bodyPr/>
                    <a:lstStyle/>
                    <a:p>
                      <a:endParaRPr lang="en-US"/>
                    </a:p>
                  </a:txBody>
                  <a:tcPr/>
                </a:tc>
                <a:tc hMerge="1">
                  <a:txBody>
                    <a:bodyPr/>
                    <a:lstStyle/>
                    <a:p>
                      <a:endParaRPr lang="en-US"/>
                    </a:p>
                  </a:txBody>
                  <a:tcPr/>
                </a:tc>
                <a:tc>
                  <a:txBody>
                    <a:bodyPr/>
                    <a:lstStyle/>
                    <a:p>
                      <a:pPr algn="l" fontAlgn="b"/>
                      <a:endParaRPr lang="en-US" sz="1100" b="0" i="0" u="none" strike="noStrike">
                        <a:solidFill>
                          <a:srgbClr val="000000"/>
                        </a:solidFill>
                        <a:effectLst/>
                        <a:latin typeface="Calibri" charset="0"/>
                      </a:endParaRPr>
                    </a:p>
                  </a:txBody>
                  <a:tcPr marL="0" marR="0" marT="0" marB="0" anchor="b"/>
                </a:tc>
              </a:tr>
              <a:tr h="190500">
                <a:tc>
                  <a:txBody>
                    <a:bodyPr/>
                    <a:lstStyle/>
                    <a:p>
                      <a:pPr algn="l" fontAlgn="b"/>
                      <a:endParaRPr lang="en-US" sz="1100" b="0" i="0" u="none" strike="noStrike">
                        <a:solidFill>
                          <a:srgbClr val="000000"/>
                        </a:solidFill>
                        <a:effectLst/>
                        <a:latin typeface="Calibri" charset="0"/>
                      </a:endParaRPr>
                    </a:p>
                  </a:txBody>
                  <a:tcPr marL="0" marR="0" marT="0" marB="0" anchor="b"/>
                </a:tc>
                <a:tc>
                  <a:txBody>
                    <a:bodyPr/>
                    <a:lstStyle/>
                    <a:p>
                      <a:pPr algn="l" fontAlgn="b"/>
                      <a:endParaRPr lang="en-US" sz="1100" b="0" i="0" u="none" strike="noStrike">
                        <a:solidFill>
                          <a:srgbClr val="000000"/>
                        </a:solidFill>
                        <a:effectLst/>
                        <a:latin typeface="Calibri" charset="0"/>
                      </a:endParaRPr>
                    </a:p>
                  </a:txBody>
                  <a:tcPr marL="0" marR="0" marT="0" marB="0" anchor="b"/>
                </a:tc>
                <a:tc>
                  <a:txBody>
                    <a:bodyPr/>
                    <a:lstStyle/>
                    <a:p>
                      <a:pPr algn="l" fontAlgn="b"/>
                      <a:endParaRPr lang="en-US" sz="1100" b="0" i="0" u="none" strike="noStrike">
                        <a:solidFill>
                          <a:srgbClr val="000000"/>
                        </a:solidFill>
                        <a:effectLst/>
                        <a:latin typeface="Calibri" charset="0"/>
                      </a:endParaRPr>
                    </a:p>
                  </a:txBody>
                  <a:tcPr marL="0" marR="0" marT="0" marB="0" anchor="b"/>
                </a:tc>
                <a:tc>
                  <a:txBody>
                    <a:bodyPr/>
                    <a:lstStyle/>
                    <a:p>
                      <a:pPr algn="l" fontAlgn="b"/>
                      <a:endParaRPr lang="en-US" sz="1100" b="0" i="0" u="none" strike="noStrike">
                        <a:solidFill>
                          <a:srgbClr val="000000"/>
                        </a:solidFill>
                        <a:effectLst/>
                        <a:latin typeface="Calibri" charset="0"/>
                      </a:endParaRPr>
                    </a:p>
                  </a:txBody>
                  <a:tcPr marL="0" marR="0" marT="0" marB="0" anchor="b"/>
                </a:tc>
              </a:tr>
              <a:tr h="190500">
                <a:tc>
                  <a:txBody>
                    <a:bodyPr/>
                    <a:lstStyle/>
                    <a:p>
                      <a:pPr algn="l" fontAlgn="b"/>
                      <a:r>
                        <a:rPr lang="en-US" sz="1100" u="none" strike="noStrike">
                          <a:effectLst/>
                        </a:rPr>
                        <a:t>Clusters</a:t>
                      </a:r>
                      <a:endParaRPr lang="en-US" sz="1100" b="0" i="0" u="none" strike="noStrike">
                        <a:solidFill>
                          <a:srgbClr val="000000"/>
                        </a:solidFill>
                        <a:effectLst/>
                        <a:latin typeface="Calibri" charset="0"/>
                      </a:endParaRPr>
                    </a:p>
                  </a:txBody>
                  <a:tcPr marL="0" marR="0" marT="0" marB="0" anchor="b"/>
                </a:tc>
                <a:tc>
                  <a:txBody>
                    <a:bodyPr/>
                    <a:lstStyle/>
                    <a:p>
                      <a:pPr algn="l" fontAlgn="b"/>
                      <a:r>
                        <a:rPr lang="en-US" sz="1100" u="none" strike="noStrike">
                          <a:effectLst/>
                        </a:rPr>
                        <a:t>ILRI</a:t>
                      </a:r>
                      <a:endParaRPr lang="en-US" sz="1100" b="0" i="0" u="none" strike="noStrike">
                        <a:solidFill>
                          <a:srgbClr val="000000"/>
                        </a:solidFill>
                        <a:effectLst/>
                        <a:latin typeface="Calibri" charset="0"/>
                      </a:endParaRPr>
                    </a:p>
                  </a:txBody>
                  <a:tcPr marL="0" marR="0" marT="0" marB="0" anchor="b"/>
                </a:tc>
                <a:tc>
                  <a:txBody>
                    <a:bodyPr/>
                    <a:lstStyle/>
                    <a:p>
                      <a:pPr algn="l" fontAlgn="b"/>
                      <a:r>
                        <a:rPr lang="en-US" sz="1100" u="none" strike="noStrike">
                          <a:effectLst/>
                        </a:rPr>
                        <a:t>ICARDA</a:t>
                      </a:r>
                      <a:endParaRPr lang="en-US" sz="1100" b="0" i="0" u="none" strike="noStrike">
                        <a:solidFill>
                          <a:srgbClr val="000000"/>
                        </a:solidFill>
                        <a:effectLst/>
                        <a:latin typeface="Calibri" charset="0"/>
                      </a:endParaRPr>
                    </a:p>
                  </a:txBody>
                  <a:tcPr marL="0" marR="0" marT="0" marB="0" anchor="b"/>
                </a:tc>
                <a:tc>
                  <a:txBody>
                    <a:bodyPr/>
                    <a:lstStyle/>
                    <a:p>
                      <a:pPr algn="l" fontAlgn="b"/>
                      <a:r>
                        <a:rPr lang="en-US" sz="1100" u="none" strike="noStrike">
                          <a:effectLst/>
                        </a:rPr>
                        <a:t>Total </a:t>
                      </a:r>
                      <a:endParaRPr lang="en-US" sz="1100" b="0" i="0" u="none" strike="noStrike">
                        <a:solidFill>
                          <a:srgbClr val="000000"/>
                        </a:solidFill>
                        <a:effectLst/>
                        <a:latin typeface="Calibri" charset="0"/>
                      </a:endParaRPr>
                    </a:p>
                  </a:txBody>
                  <a:tcPr marL="0" marR="0" marT="0" marB="0" anchor="b"/>
                </a:tc>
              </a:tr>
              <a:tr h="190500">
                <a:tc>
                  <a:txBody>
                    <a:bodyPr/>
                    <a:lstStyle/>
                    <a:p>
                      <a:pPr algn="l" fontAlgn="b"/>
                      <a:r>
                        <a:rPr lang="en-US" sz="1100" b="1" u="none" strike="noStrike">
                          <a:solidFill>
                            <a:srgbClr val="FF0000"/>
                          </a:solidFill>
                          <a:effectLst/>
                        </a:rPr>
                        <a:t>Cluster 1</a:t>
                      </a:r>
                      <a:endParaRPr lang="en-US" sz="1100" b="1" i="0" u="none" strike="noStrike">
                        <a:solidFill>
                          <a:srgbClr val="FF0000"/>
                        </a:solidFill>
                        <a:effectLst/>
                        <a:latin typeface="Calibri" charset="0"/>
                      </a:endParaRPr>
                    </a:p>
                  </a:txBody>
                  <a:tcPr marL="0" marR="0" marT="0" marB="0" anchor="b"/>
                </a:tc>
                <a:tc>
                  <a:txBody>
                    <a:bodyPr/>
                    <a:lstStyle/>
                    <a:p>
                      <a:pPr algn="r" fontAlgn="b"/>
                      <a:r>
                        <a:rPr lang="is-IS" sz="1100" u="none" strike="noStrike">
                          <a:effectLst/>
                        </a:rPr>
                        <a:t> 2,508,079.74 </a:t>
                      </a:r>
                      <a:endParaRPr lang="is-IS" sz="1100" b="0" i="0" u="none" strike="noStrike">
                        <a:solidFill>
                          <a:srgbClr val="000000"/>
                        </a:solidFill>
                        <a:effectLst/>
                        <a:latin typeface="Calibri" charset="0"/>
                      </a:endParaRPr>
                    </a:p>
                  </a:txBody>
                  <a:tcPr marL="0" marR="0" marT="0" marB="0" anchor="b"/>
                </a:tc>
                <a:tc>
                  <a:txBody>
                    <a:bodyPr/>
                    <a:lstStyle/>
                    <a:p>
                      <a:pPr algn="r" fontAlgn="b"/>
                      <a:r>
                        <a:rPr lang="hr-HR" sz="1100" u="none" strike="noStrike">
                          <a:effectLst/>
                        </a:rPr>
                        <a:t> 48,824.75 </a:t>
                      </a:r>
                      <a:endParaRPr lang="hr-HR" sz="1100" b="0" i="0" u="none" strike="noStrike">
                        <a:solidFill>
                          <a:srgbClr val="000000"/>
                        </a:solidFill>
                        <a:effectLst/>
                        <a:latin typeface="Calibri" charset="0"/>
                      </a:endParaRPr>
                    </a:p>
                  </a:txBody>
                  <a:tcPr marL="0" marR="0" marT="0" marB="0" anchor="b"/>
                </a:tc>
                <a:tc>
                  <a:txBody>
                    <a:bodyPr/>
                    <a:lstStyle/>
                    <a:p>
                      <a:pPr algn="r" fontAlgn="b"/>
                      <a:r>
                        <a:rPr lang="nb-NO" sz="1100" b="1" u="none" strike="noStrike" dirty="0">
                          <a:solidFill>
                            <a:srgbClr val="FF0000"/>
                          </a:solidFill>
                          <a:effectLst/>
                        </a:rPr>
                        <a:t> 2,556,904.49 </a:t>
                      </a:r>
                      <a:endParaRPr lang="nb-NO" sz="1100" b="1" i="0" u="none" strike="noStrike" dirty="0">
                        <a:solidFill>
                          <a:srgbClr val="FF0000"/>
                        </a:solidFill>
                        <a:effectLst/>
                        <a:latin typeface="Calibri" charset="0"/>
                      </a:endParaRPr>
                    </a:p>
                  </a:txBody>
                  <a:tcPr marL="0" marR="0" marT="0" marB="0" anchor="b"/>
                </a:tc>
              </a:tr>
              <a:tr h="190500">
                <a:tc>
                  <a:txBody>
                    <a:bodyPr/>
                    <a:lstStyle/>
                    <a:p>
                      <a:pPr algn="l" fontAlgn="b"/>
                      <a:r>
                        <a:rPr lang="en-US" sz="1100" b="1" u="none" strike="noStrike">
                          <a:solidFill>
                            <a:srgbClr val="FF0000"/>
                          </a:solidFill>
                          <a:effectLst/>
                        </a:rPr>
                        <a:t>Cluster 2</a:t>
                      </a:r>
                      <a:endParaRPr lang="en-US" sz="1100" b="1" i="0" u="none" strike="noStrike">
                        <a:solidFill>
                          <a:srgbClr val="FF0000"/>
                        </a:solidFill>
                        <a:effectLst/>
                        <a:latin typeface="Calibri" charset="0"/>
                      </a:endParaRPr>
                    </a:p>
                  </a:txBody>
                  <a:tcPr marL="0" marR="0" marT="0" marB="0" anchor="b"/>
                </a:tc>
                <a:tc>
                  <a:txBody>
                    <a:bodyPr/>
                    <a:lstStyle/>
                    <a:p>
                      <a:pPr algn="r" fontAlgn="b"/>
                      <a:r>
                        <a:rPr lang="nb-NO" sz="1100" u="none" strike="noStrike">
                          <a:effectLst/>
                        </a:rPr>
                        <a:t> 4,043,302.18 </a:t>
                      </a:r>
                      <a:endParaRPr lang="nb-NO" sz="1100" b="0" i="0" u="none" strike="noStrike">
                        <a:solidFill>
                          <a:srgbClr val="000000"/>
                        </a:solidFill>
                        <a:effectLst/>
                        <a:latin typeface="Calibri" charset="0"/>
                      </a:endParaRPr>
                    </a:p>
                  </a:txBody>
                  <a:tcPr marL="0" marR="0" marT="0" marB="0" anchor="b"/>
                </a:tc>
                <a:tc>
                  <a:txBody>
                    <a:bodyPr/>
                    <a:lstStyle/>
                    <a:p>
                      <a:pPr algn="r" fontAlgn="b"/>
                      <a:r>
                        <a:rPr lang="nb-NO" sz="1100" u="none" strike="noStrike">
                          <a:effectLst/>
                        </a:rPr>
                        <a:t> 84,370.00 </a:t>
                      </a:r>
                      <a:endParaRPr lang="nb-NO" sz="1100" b="0" i="0" u="none" strike="noStrike">
                        <a:solidFill>
                          <a:srgbClr val="000000"/>
                        </a:solidFill>
                        <a:effectLst/>
                        <a:latin typeface="Calibri" charset="0"/>
                      </a:endParaRPr>
                    </a:p>
                  </a:txBody>
                  <a:tcPr marL="0" marR="0" marT="0" marB="0" anchor="b"/>
                </a:tc>
                <a:tc>
                  <a:txBody>
                    <a:bodyPr/>
                    <a:lstStyle/>
                    <a:p>
                      <a:pPr algn="r" fontAlgn="b"/>
                      <a:r>
                        <a:rPr lang="hr-HR" sz="1100" b="1" u="none" strike="noStrike" dirty="0">
                          <a:solidFill>
                            <a:srgbClr val="FF0000"/>
                          </a:solidFill>
                          <a:effectLst/>
                        </a:rPr>
                        <a:t> 4,127,672.18 </a:t>
                      </a:r>
                      <a:endParaRPr lang="hr-HR" sz="1100" b="1" i="0" u="none" strike="noStrike" dirty="0">
                        <a:solidFill>
                          <a:srgbClr val="FF0000"/>
                        </a:solidFill>
                        <a:effectLst/>
                        <a:latin typeface="Calibri" charset="0"/>
                      </a:endParaRPr>
                    </a:p>
                  </a:txBody>
                  <a:tcPr marL="0" marR="0" marT="0" marB="0" anchor="b"/>
                </a:tc>
              </a:tr>
              <a:tr h="190500">
                <a:tc>
                  <a:txBody>
                    <a:bodyPr/>
                    <a:lstStyle/>
                    <a:p>
                      <a:pPr algn="l" fontAlgn="b"/>
                      <a:r>
                        <a:rPr lang="en-US" sz="1100" b="1" u="none" strike="noStrike">
                          <a:solidFill>
                            <a:srgbClr val="FF0000"/>
                          </a:solidFill>
                          <a:effectLst/>
                        </a:rPr>
                        <a:t>Cluster 3</a:t>
                      </a:r>
                      <a:endParaRPr lang="en-US" sz="1100" b="1" i="0" u="none" strike="noStrike">
                        <a:solidFill>
                          <a:srgbClr val="FF0000"/>
                        </a:solidFill>
                        <a:effectLst/>
                        <a:latin typeface="Calibri" charset="0"/>
                      </a:endParaRPr>
                    </a:p>
                  </a:txBody>
                  <a:tcPr marL="0" marR="0" marT="0" marB="0" anchor="b"/>
                </a:tc>
                <a:tc>
                  <a:txBody>
                    <a:bodyPr/>
                    <a:lstStyle/>
                    <a:p>
                      <a:pPr algn="r" fontAlgn="b"/>
                      <a:r>
                        <a:rPr lang="hr-HR" sz="1100" u="none" strike="noStrike">
                          <a:effectLst/>
                        </a:rPr>
                        <a:t> 1,578,426.70 </a:t>
                      </a:r>
                      <a:endParaRPr lang="hr-HR" sz="1100" b="0" i="0" u="none" strike="noStrike">
                        <a:solidFill>
                          <a:srgbClr val="000000"/>
                        </a:solidFill>
                        <a:effectLst/>
                        <a:latin typeface="Calibri" charset="0"/>
                      </a:endParaRPr>
                    </a:p>
                  </a:txBody>
                  <a:tcPr marL="0" marR="0" marT="0" marB="0" anchor="b"/>
                </a:tc>
                <a:tc>
                  <a:txBody>
                    <a:bodyPr/>
                    <a:lstStyle/>
                    <a:p>
                      <a:pPr algn="r" fontAlgn="b"/>
                      <a:r>
                        <a:rPr lang="nb-NO" sz="1100" u="none" strike="noStrike">
                          <a:effectLst/>
                        </a:rPr>
                        <a:t> 38,280.00 </a:t>
                      </a:r>
                      <a:endParaRPr lang="nb-NO" sz="1100" b="0" i="0" u="none" strike="noStrike">
                        <a:solidFill>
                          <a:srgbClr val="000000"/>
                        </a:solidFill>
                        <a:effectLst/>
                        <a:latin typeface="Calibri" charset="0"/>
                      </a:endParaRPr>
                    </a:p>
                  </a:txBody>
                  <a:tcPr marL="0" marR="0" marT="0" marB="0" anchor="b"/>
                </a:tc>
                <a:tc>
                  <a:txBody>
                    <a:bodyPr/>
                    <a:lstStyle/>
                    <a:p>
                      <a:pPr algn="r" fontAlgn="b"/>
                      <a:r>
                        <a:rPr lang="hr-HR" sz="1100" b="1" u="none" strike="noStrike" dirty="0">
                          <a:solidFill>
                            <a:srgbClr val="FF0000"/>
                          </a:solidFill>
                          <a:effectLst/>
                        </a:rPr>
                        <a:t> 1,616,706.70 </a:t>
                      </a:r>
                      <a:endParaRPr lang="hr-HR" sz="1100" b="1" i="0" u="none" strike="noStrike" dirty="0">
                        <a:solidFill>
                          <a:srgbClr val="FF0000"/>
                        </a:solidFill>
                        <a:effectLst/>
                        <a:latin typeface="Calibri" charset="0"/>
                      </a:endParaRPr>
                    </a:p>
                  </a:txBody>
                  <a:tcPr marL="0" marR="0" marT="0" marB="0" anchor="b"/>
                </a:tc>
              </a:tr>
              <a:tr h="190500">
                <a:tc>
                  <a:txBody>
                    <a:bodyPr/>
                    <a:lstStyle/>
                    <a:p>
                      <a:pPr algn="l" fontAlgn="b"/>
                      <a:r>
                        <a:rPr lang="en-US" sz="1100" b="1" u="none" strike="noStrike" dirty="0">
                          <a:solidFill>
                            <a:srgbClr val="FF0000"/>
                          </a:solidFill>
                          <a:effectLst/>
                        </a:rPr>
                        <a:t>Cluster 4</a:t>
                      </a:r>
                      <a:endParaRPr lang="en-US" sz="1100" b="1" i="0" u="none" strike="noStrike" dirty="0">
                        <a:solidFill>
                          <a:srgbClr val="FF0000"/>
                        </a:solidFill>
                        <a:effectLst/>
                        <a:latin typeface="Calibri" charset="0"/>
                      </a:endParaRPr>
                    </a:p>
                  </a:txBody>
                  <a:tcPr marL="0" marR="0" marT="0" marB="0" anchor="b"/>
                </a:tc>
                <a:tc>
                  <a:txBody>
                    <a:bodyPr/>
                    <a:lstStyle/>
                    <a:p>
                      <a:pPr algn="r" fontAlgn="b"/>
                      <a:r>
                        <a:rPr lang="is-IS" sz="1100" u="none" strike="noStrike">
                          <a:effectLst/>
                        </a:rPr>
                        <a:t> 184,142.51 </a:t>
                      </a:r>
                      <a:endParaRPr lang="is-IS" sz="1100" b="0" i="0" u="none" strike="noStrike">
                        <a:solidFill>
                          <a:srgbClr val="000000"/>
                        </a:solidFill>
                        <a:effectLst/>
                        <a:latin typeface="Calibri" charset="0"/>
                      </a:endParaRPr>
                    </a:p>
                  </a:txBody>
                  <a:tcPr marL="0" marR="0" marT="0" marB="0" anchor="b"/>
                </a:tc>
                <a:tc>
                  <a:txBody>
                    <a:bodyPr/>
                    <a:lstStyle/>
                    <a:p>
                      <a:pPr algn="l" fontAlgn="b"/>
                      <a:r>
                        <a:rPr lang="sk-SK" sz="1100" u="none" strike="noStrike">
                          <a:effectLst/>
                        </a:rPr>
                        <a:t> </a:t>
                      </a:r>
                      <a:endParaRPr lang="sk-SK" sz="1100" b="0" i="0" u="none" strike="noStrike">
                        <a:solidFill>
                          <a:srgbClr val="000000"/>
                        </a:solidFill>
                        <a:effectLst/>
                        <a:latin typeface="Calibri" charset="0"/>
                      </a:endParaRPr>
                    </a:p>
                  </a:txBody>
                  <a:tcPr marL="0" marR="0" marT="0" marB="0" anchor="b"/>
                </a:tc>
                <a:tc>
                  <a:txBody>
                    <a:bodyPr/>
                    <a:lstStyle/>
                    <a:p>
                      <a:pPr algn="r" fontAlgn="b"/>
                      <a:r>
                        <a:rPr lang="is-IS" sz="1100" b="1" u="none" strike="noStrike" dirty="0">
                          <a:solidFill>
                            <a:srgbClr val="FF0000"/>
                          </a:solidFill>
                          <a:effectLst/>
                        </a:rPr>
                        <a:t> 184,142.51 </a:t>
                      </a:r>
                      <a:endParaRPr lang="is-IS" sz="1100" b="1" i="0" u="none" strike="noStrike" dirty="0">
                        <a:solidFill>
                          <a:srgbClr val="FF0000"/>
                        </a:solidFill>
                        <a:effectLst/>
                        <a:latin typeface="Calibri" charset="0"/>
                      </a:endParaRPr>
                    </a:p>
                  </a:txBody>
                  <a:tcPr marL="0" marR="0" marT="0" marB="0" anchor="b"/>
                </a:tc>
              </a:tr>
              <a:tr h="203200">
                <a:tc>
                  <a:txBody>
                    <a:bodyPr/>
                    <a:lstStyle/>
                    <a:p>
                      <a:pPr algn="l" fontAlgn="b"/>
                      <a:r>
                        <a:rPr lang="en-US" sz="1100" u="none" strike="noStrike">
                          <a:effectLst/>
                        </a:rPr>
                        <a:t>Total</a:t>
                      </a:r>
                      <a:endParaRPr lang="en-US" sz="1100" b="1" i="0" u="none" strike="noStrike">
                        <a:solidFill>
                          <a:srgbClr val="000000"/>
                        </a:solidFill>
                        <a:effectLst/>
                        <a:latin typeface="Calibri" charset="0"/>
                      </a:endParaRPr>
                    </a:p>
                  </a:txBody>
                  <a:tcPr marL="0" marR="0" marT="0" marB="0" anchor="b"/>
                </a:tc>
                <a:tc>
                  <a:txBody>
                    <a:bodyPr/>
                    <a:lstStyle/>
                    <a:p>
                      <a:pPr algn="r" fontAlgn="b"/>
                      <a:r>
                        <a:rPr lang="nb-NO" sz="1100" u="none" strike="noStrike">
                          <a:effectLst/>
                        </a:rPr>
                        <a:t> 8,313,951.13 </a:t>
                      </a:r>
                      <a:endParaRPr lang="nb-NO" sz="1100" b="1" i="0" u="none" strike="noStrike">
                        <a:solidFill>
                          <a:srgbClr val="000000"/>
                        </a:solidFill>
                        <a:effectLst/>
                        <a:latin typeface="Calibri" charset="0"/>
                      </a:endParaRPr>
                    </a:p>
                  </a:txBody>
                  <a:tcPr marL="0" marR="0" marT="0" marB="0" anchor="b"/>
                </a:tc>
                <a:tc>
                  <a:txBody>
                    <a:bodyPr/>
                    <a:lstStyle/>
                    <a:p>
                      <a:pPr algn="r" fontAlgn="b"/>
                      <a:r>
                        <a:rPr lang="is-IS" sz="1100" u="none" strike="noStrike">
                          <a:effectLst/>
                        </a:rPr>
                        <a:t> 171,474.75 </a:t>
                      </a:r>
                      <a:endParaRPr lang="is-IS" sz="1100" b="1" i="0" u="none" strike="noStrike">
                        <a:solidFill>
                          <a:srgbClr val="000000"/>
                        </a:solidFill>
                        <a:effectLst/>
                        <a:latin typeface="Calibri" charset="0"/>
                      </a:endParaRPr>
                    </a:p>
                  </a:txBody>
                  <a:tcPr marL="0" marR="0" marT="0" marB="0" anchor="b"/>
                </a:tc>
                <a:tc>
                  <a:txBody>
                    <a:bodyPr/>
                    <a:lstStyle/>
                    <a:p>
                      <a:pPr algn="r" fontAlgn="b"/>
                      <a:r>
                        <a:rPr lang="nb-NO" sz="1100" u="none" strike="noStrike" dirty="0">
                          <a:effectLst/>
                        </a:rPr>
                        <a:t> </a:t>
                      </a:r>
                      <a:r>
                        <a:rPr lang="nb-NO" sz="1100" b="1" u="none" strike="noStrike" dirty="0">
                          <a:solidFill>
                            <a:srgbClr val="00B050"/>
                          </a:solidFill>
                          <a:effectLst/>
                        </a:rPr>
                        <a:t>8,485,425.88 </a:t>
                      </a:r>
                      <a:endParaRPr lang="nb-NO" sz="1100" b="1" i="0" u="none" strike="noStrike" dirty="0">
                        <a:solidFill>
                          <a:srgbClr val="00B050"/>
                        </a:solidFill>
                        <a:effectLst/>
                        <a:latin typeface="Calibri" charset="0"/>
                      </a:endParaRPr>
                    </a:p>
                  </a:txBody>
                  <a:tcPr marL="0" marR="0" marT="0" marB="0" anchor="b"/>
                </a:tc>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516965042"/>
              </p:ext>
            </p:extLst>
          </p:nvPr>
        </p:nvGraphicFramePr>
        <p:xfrm>
          <a:off x="891540" y="4914900"/>
          <a:ext cx="5626099" cy="1384300"/>
        </p:xfrm>
        <a:graphic>
          <a:graphicData uri="http://schemas.openxmlformats.org/drawingml/2006/table">
            <a:tbl>
              <a:tblPr>
                <a:tableStyleId>{5C22544A-7EE6-4342-B048-85BDC9FD1C3A}</a:tableStyleId>
              </a:tblPr>
              <a:tblGrid>
                <a:gridCol w="1029862"/>
                <a:gridCol w="1335007"/>
                <a:gridCol w="1115684"/>
                <a:gridCol w="1115684"/>
                <a:gridCol w="1029862"/>
              </a:tblGrid>
              <a:tr h="215900">
                <a:tc>
                  <a:txBody>
                    <a:bodyPr/>
                    <a:lstStyle/>
                    <a:p>
                      <a:pPr algn="l" fontAlgn="b"/>
                      <a:endParaRPr lang="en-US" sz="1100" b="0" i="0" u="none" strike="noStrike">
                        <a:solidFill>
                          <a:srgbClr val="000000"/>
                        </a:solidFill>
                        <a:effectLst/>
                        <a:latin typeface="Calibri" charset="0"/>
                      </a:endParaRPr>
                    </a:p>
                  </a:txBody>
                  <a:tcPr marL="0" marR="0" marT="0" marB="0" anchor="b"/>
                </a:tc>
                <a:tc>
                  <a:txBody>
                    <a:bodyPr/>
                    <a:lstStyle/>
                    <a:p>
                      <a:pPr algn="l" fontAlgn="b"/>
                      <a:r>
                        <a:rPr lang="en-US" sz="1100" b="1" u="none" strike="noStrike" dirty="0">
                          <a:effectLst/>
                        </a:rPr>
                        <a:t>Total </a:t>
                      </a:r>
                      <a:endParaRPr lang="en-US" sz="1100" b="1" i="0" u="none" strike="noStrike" dirty="0">
                        <a:solidFill>
                          <a:srgbClr val="000000"/>
                        </a:solidFill>
                        <a:effectLst/>
                        <a:latin typeface="Calibri" charset="0"/>
                      </a:endParaRPr>
                    </a:p>
                  </a:txBody>
                  <a:tcPr marL="0" marR="0" marT="0" marB="0" anchor="b"/>
                </a:tc>
                <a:tc>
                  <a:txBody>
                    <a:bodyPr/>
                    <a:lstStyle/>
                    <a:p>
                      <a:pPr algn="l" fontAlgn="b"/>
                      <a:endParaRPr lang="en-US" sz="1100" b="0" i="0" u="none" strike="noStrike">
                        <a:solidFill>
                          <a:srgbClr val="000000"/>
                        </a:solidFill>
                        <a:effectLst/>
                        <a:latin typeface="Calibri" charset="0"/>
                      </a:endParaRPr>
                    </a:p>
                  </a:txBody>
                  <a:tcPr marL="0" marR="0" marT="0" marB="0" anchor="b"/>
                </a:tc>
                <a:tc>
                  <a:txBody>
                    <a:bodyPr/>
                    <a:lstStyle/>
                    <a:p>
                      <a:pPr algn="l" fontAlgn="b"/>
                      <a:endParaRPr lang="en-US" sz="1100" b="0" i="0" u="none" strike="noStrike">
                        <a:solidFill>
                          <a:srgbClr val="000000"/>
                        </a:solidFill>
                        <a:effectLst/>
                        <a:latin typeface="Calibri" charset="0"/>
                      </a:endParaRPr>
                    </a:p>
                  </a:txBody>
                  <a:tcPr marL="0" marR="0" marT="0" marB="0" anchor="b"/>
                </a:tc>
                <a:tc>
                  <a:txBody>
                    <a:bodyPr/>
                    <a:lstStyle/>
                    <a:p>
                      <a:pPr algn="l" fontAlgn="b"/>
                      <a:endParaRPr lang="en-US" sz="1100" b="0" i="0" u="none" strike="noStrike">
                        <a:solidFill>
                          <a:srgbClr val="000000"/>
                        </a:solidFill>
                        <a:effectLst/>
                        <a:latin typeface="Calibri" charset="0"/>
                      </a:endParaRPr>
                    </a:p>
                  </a:txBody>
                  <a:tcPr marL="0" marR="0" marT="0" marB="0" anchor="b"/>
                </a:tc>
              </a:tr>
              <a:tr h="203200">
                <a:tc>
                  <a:txBody>
                    <a:bodyPr/>
                    <a:lstStyle/>
                    <a:p>
                      <a:pPr algn="l" fontAlgn="b"/>
                      <a:r>
                        <a:rPr lang="en-US" sz="1100" u="none" strike="noStrike">
                          <a:effectLst/>
                        </a:rPr>
                        <a:t>Clusters</a:t>
                      </a:r>
                      <a:endParaRPr lang="en-US" sz="1100" b="0" i="0" u="none" strike="noStrike">
                        <a:solidFill>
                          <a:srgbClr val="000000"/>
                        </a:solidFill>
                        <a:effectLst/>
                        <a:latin typeface="Calibri" charset="0"/>
                      </a:endParaRPr>
                    </a:p>
                  </a:txBody>
                  <a:tcPr marL="0" marR="0" marT="0" marB="0" anchor="b"/>
                </a:tc>
                <a:tc>
                  <a:txBody>
                    <a:bodyPr/>
                    <a:lstStyle/>
                    <a:p>
                      <a:pPr algn="l" fontAlgn="b"/>
                      <a:r>
                        <a:rPr lang="en-US" sz="1100" u="none" strike="noStrike">
                          <a:effectLst/>
                        </a:rPr>
                        <a:t>ILRI</a:t>
                      </a:r>
                      <a:endParaRPr lang="en-US" sz="1100" b="0" i="0" u="none" strike="noStrike">
                        <a:solidFill>
                          <a:srgbClr val="000000"/>
                        </a:solidFill>
                        <a:effectLst/>
                        <a:latin typeface="Calibri" charset="0"/>
                      </a:endParaRPr>
                    </a:p>
                  </a:txBody>
                  <a:tcPr marL="0" marR="0" marT="0" marB="0" anchor="b"/>
                </a:tc>
                <a:tc>
                  <a:txBody>
                    <a:bodyPr/>
                    <a:lstStyle/>
                    <a:p>
                      <a:pPr algn="l" fontAlgn="b"/>
                      <a:r>
                        <a:rPr lang="en-US" sz="1100" u="none" strike="noStrike">
                          <a:effectLst/>
                        </a:rPr>
                        <a:t>ICARDA</a:t>
                      </a:r>
                      <a:endParaRPr lang="en-US" sz="1100" b="0" i="0" u="none" strike="noStrike">
                        <a:solidFill>
                          <a:srgbClr val="000000"/>
                        </a:solidFill>
                        <a:effectLst/>
                        <a:latin typeface="Calibri" charset="0"/>
                      </a:endParaRPr>
                    </a:p>
                  </a:txBody>
                  <a:tcPr marL="0" marR="0" marT="0" marB="0" anchor="b"/>
                </a:tc>
                <a:tc>
                  <a:txBody>
                    <a:bodyPr/>
                    <a:lstStyle/>
                    <a:p>
                      <a:pPr algn="l" fontAlgn="b"/>
                      <a:r>
                        <a:rPr lang="en-US" sz="1100" u="none" strike="noStrike">
                          <a:effectLst/>
                        </a:rPr>
                        <a:t>SLU</a:t>
                      </a:r>
                      <a:endParaRPr lang="en-US" sz="1100" b="0" i="0" u="none" strike="noStrike">
                        <a:solidFill>
                          <a:srgbClr val="000000"/>
                        </a:solidFill>
                        <a:effectLst/>
                        <a:latin typeface="Calibri" charset="0"/>
                      </a:endParaRPr>
                    </a:p>
                  </a:txBody>
                  <a:tcPr marL="0" marR="0" marT="0" marB="0" anchor="b"/>
                </a:tc>
                <a:tc>
                  <a:txBody>
                    <a:bodyPr/>
                    <a:lstStyle/>
                    <a:p>
                      <a:pPr algn="l" fontAlgn="b"/>
                      <a:r>
                        <a:rPr lang="en-US" sz="1100" u="none" strike="noStrike">
                          <a:effectLst/>
                        </a:rPr>
                        <a:t>Total</a:t>
                      </a:r>
                      <a:endParaRPr lang="en-US" sz="1100" b="0" i="0" u="none" strike="noStrike">
                        <a:solidFill>
                          <a:srgbClr val="000000"/>
                        </a:solidFill>
                        <a:effectLst/>
                        <a:latin typeface="Calibri" charset="0"/>
                      </a:endParaRPr>
                    </a:p>
                  </a:txBody>
                  <a:tcPr marL="0" marR="0" marT="0" marB="0" anchor="b"/>
                </a:tc>
              </a:tr>
              <a:tr h="190500">
                <a:tc>
                  <a:txBody>
                    <a:bodyPr/>
                    <a:lstStyle/>
                    <a:p>
                      <a:pPr algn="l" fontAlgn="b"/>
                      <a:r>
                        <a:rPr lang="en-US" sz="1100" b="1" u="none" strike="noStrike">
                          <a:solidFill>
                            <a:srgbClr val="FF0000"/>
                          </a:solidFill>
                          <a:effectLst/>
                        </a:rPr>
                        <a:t>Cluster 1</a:t>
                      </a:r>
                      <a:endParaRPr lang="en-US" sz="1100" b="1" i="0" u="none" strike="noStrike">
                        <a:solidFill>
                          <a:srgbClr val="FF0000"/>
                        </a:solidFill>
                        <a:effectLst/>
                        <a:latin typeface="Calibri" charset="0"/>
                      </a:endParaRPr>
                    </a:p>
                  </a:txBody>
                  <a:tcPr marL="0" marR="0" marT="0" marB="0" anchor="b"/>
                </a:tc>
                <a:tc>
                  <a:txBody>
                    <a:bodyPr/>
                    <a:lstStyle/>
                    <a:p>
                      <a:pPr algn="r" fontAlgn="b"/>
                      <a:r>
                        <a:rPr lang="fi-FI" sz="1100" u="none" strike="noStrike">
                          <a:effectLst/>
                        </a:rPr>
                        <a:t> 3,968,715.21 </a:t>
                      </a:r>
                      <a:endParaRPr lang="fi-FI" sz="1100" b="0" i="0" u="none" strike="noStrike">
                        <a:solidFill>
                          <a:srgbClr val="000000"/>
                        </a:solidFill>
                        <a:effectLst/>
                        <a:latin typeface="Calibri" charset="0"/>
                      </a:endParaRPr>
                    </a:p>
                  </a:txBody>
                  <a:tcPr marL="0" marR="0" marT="0" marB="0" anchor="b"/>
                </a:tc>
                <a:tc>
                  <a:txBody>
                    <a:bodyPr/>
                    <a:lstStyle/>
                    <a:p>
                      <a:pPr algn="r" fontAlgn="b"/>
                      <a:r>
                        <a:rPr lang="is-IS" sz="1100" u="none" strike="noStrike">
                          <a:effectLst/>
                        </a:rPr>
                        <a:t> 249,096.08 </a:t>
                      </a:r>
                      <a:endParaRPr lang="is-IS" sz="1100" b="0" i="0" u="none" strike="noStrike">
                        <a:solidFill>
                          <a:srgbClr val="000000"/>
                        </a:solidFill>
                        <a:effectLst/>
                        <a:latin typeface="Calibri" charset="0"/>
                      </a:endParaRPr>
                    </a:p>
                  </a:txBody>
                  <a:tcPr marL="0" marR="0" marT="0" marB="0" anchor="b"/>
                </a:tc>
                <a:tc>
                  <a:txBody>
                    <a:bodyPr/>
                    <a:lstStyle/>
                    <a:p>
                      <a:pPr algn="l" fontAlgn="b"/>
                      <a:endParaRPr lang="en-US" sz="1100" b="0" i="0" u="none" strike="noStrike">
                        <a:solidFill>
                          <a:srgbClr val="000000"/>
                        </a:solidFill>
                        <a:effectLst/>
                        <a:latin typeface="Calibri" charset="0"/>
                      </a:endParaRPr>
                    </a:p>
                  </a:txBody>
                  <a:tcPr marL="0" marR="0" marT="0" marB="0" anchor="b"/>
                </a:tc>
                <a:tc>
                  <a:txBody>
                    <a:bodyPr/>
                    <a:lstStyle/>
                    <a:p>
                      <a:pPr algn="r" fontAlgn="b"/>
                      <a:r>
                        <a:rPr lang="is-IS" sz="1100" b="1" u="none" strike="noStrike" dirty="0">
                          <a:solidFill>
                            <a:srgbClr val="FF0000"/>
                          </a:solidFill>
                          <a:effectLst/>
                        </a:rPr>
                        <a:t> 4,217,811.29 </a:t>
                      </a:r>
                      <a:endParaRPr lang="is-IS" sz="1100" b="1" i="0" u="none" strike="noStrike" dirty="0">
                        <a:solidFill>
                          <a:srgbClr val="FF0000"/>
                        </a:solidFill>
                        <a:effectLst/>
                        <a:latin typeface="Calibri" charset="0"/>
                      </a:endParaRPr>
                    </a:p>
                  </a:txBody>
                  <a:tcPr marL="0" marR="0" marT="0" marB="0" anchor="b"/>
                </a:tc>
              </a:tr>
              <a:tr h="190500">
                <a:tc>
                  <a:txBody>
                    <a:bodyPr/>
                    <a:lstStyle/>
                    <a:p>
                      <a:pPr algn="l" fontAlgn="b"/>
                      <a:r>
                        <a:rPr lang="en-US" sz="1100" b="1" u="none" strike="noStrike">
                          <a:solidFill>
                            <a:srgbClr val="FF0000"/>
                          </a:solidFill>
                          <a:effectLst/>
                        </a:rPr>
                        <a:t>Cluster 2</a:t>
                      </a:r>
                      <a:endParaRPr lang="en-US" sz="1100" b="1" i="0" u="none" strike="noStrike">
                        <a:solidFill>
                          <a:srgbClr val="FF0000"/>
                        </a:solidFill>
                        <a:effectLst/>
                        <a:latin typeface="Calibri" charset="0"/>
                      </a:endParaRPr>
                    </a:p>
                  </a:txBody>
                  <a:tcPr marL="0" marR="0" marT="0" marB="0" anchor="b"/>
                </a:tc>
                <a:tc>
                  <a:txBody>
                    <a:bodyPr/>
                    <a:lstStyle/>
                    <a:p>
                      <a:pPr algn="r" fontAlgn="b"/>
                      <a:r>
                        <a:rPr lang="uk-UA" sz="1100" u="none" strike="noStrike">
                          <a:effectLst/>
                        </a:rPr>
                        <a:t> 5,378,358.41 </a:t>
                      </a:r>
                      <a:endParaRPr lang="uk-UA" sz="1100" b="0" i="0" u="none" strike="noStrike">
                        <a:solidFill>
                          <a:srgbClr val="000000"/>
                        </a:solidFill>
                        <a:effectLst/>
                        <a:latin typeface="Calibri" charset="0"/>
                      </a:endParaRPr>
                    </a:p>
                  </a:txBody>
                  <a:tcPr marL="0" marR="0" marT="0" marB="0" anchor="b"/>
                </a:tc>
                <a:tc>
                  <a:txBody>
                    <a:bodyPr/>
                    <a:lstStyle/>
                    <a:p>
                      <a:pPr algn="r" fontAlgn="b"/>
                      <a:r>
                        <a:rPr lang="nb-NO" sz="1100" u="none" strike="noStrike">
                          <a:effectLst/>
                        </a:rPr>
                        <a:t> 528,710.94 </a:t>
                      </a:r>
                      <a:endParaRPr lang="nb-NO" sz="1100" b="0" i="0" u="none" strike="noStrike">
                        <a:solidFill>
                          <a:srgbClr val="000000"/>
                        </a:solidFill>
                        <a:effectLst/>
                        <a:latin typeface="Calibri" charset="0"/>
                      </a:endParaRPr>
                    </a:p>
                  </a:txBody>
                  <a:tcPr marL="0" marR="0" marT="0" marB="0" anchor="b"/>
                </a:tc>
                <a:tc>
                  <a:txBody>
                    <a:bodyPr/>
                    <a:lstStyle/>
                    <a:p>
                      <a:pPr algn="r" fontAlgn="b"/>
                      <a:r>
                        <a:rPr lang="hr-HR" sz="1100" u="none" strike="noStrike">
                          <a:effectLst/>
                        </a:rPr>
                        <a:t> 52,323.00 </a:t>
                      </a:r>
                      <a:endParaRPr lang="hr-HR" sz="1100" b="0" i="0" u="none" strike="noStrike">
                        <a:solidFill>
                          <a:srgbClr val="000000"/>
                        </a:solidFill>
                        <a:effectLst/>
                        <a:latin typeface="Calibri" charset="0"/>
                      </a:endParaRPr>
                    </a:p>
                  </a:txBody>
                  <a:tcPr marL="0" marR="0" marT="0" marB="0" anchor="b"/>
                </a:tc>
                <a:tc>
                  <a:txBody>
                    <a:bodyPr/>
                    <a:lstStyle/>
                    <a:p>
                      <a:pPr algn="r" fontAlgn="b"/>
                      <a:r>
                        <a:rPr lang="hr-HR" sz="1100" b="1" u="none" strike="noStrike" dirty="0">
                          <a:solidFill>
                            <a:srgbClr val="FF0000"/>
                          </a:solidFill>
                          <a:effectLst/>
                        </a:rPr>
                        <a:t> 5,959,392.35 </a:t>
                      </a:r>
                      <a:endParaRPr lang="hr-HR" sz="1100" b="1" i="0" u="none" strike="noStrike" dirty="0">
                        <a:solidFill>
                          <a:srgbClr val="FF0000"/>
                        </a:solidFill>
                        <a:effectLst/>
                        <a:latin typeface="Calibri" charset="0"/>
                      </a:endParaRPr>
                    </a:p>
                  </a:txBody>
                  <a:tcPr marL="0" marR="0" marT="0" marB="0" anchor="b"/>
                </a:tc>
              </a:tr>
              <a:tr h="190500">
                <a:tc>
                  <a:txBody>
                    <a:bodyPr/>
                    <a:lstStyle/>
                    <a:p>
                      <a:pPr algn="l" fontAlgn="b"/>
                      <a:r>
                        <a:rPr lang="en-US" sz="1100" b="1" u="none" strike="noStrike">
                          <a:solidFill>
                            <a:srgbClr val="FF0000"/>
                          </a:solidFill>
                          <a:effectLst/>
                        </a:rPr>
                        <a:t>Cluster 3</a:t>
                      </a:r>
                      <a:endParaRPr lang="en-US" sz="1100" b="1" i="0" u="none" strike="noStrike">
                        <a:solidFill>
                          <a:srgbClr val="FF0000"/>
                        </a:solidFill>
                        <a:effectLst/>
                        <a:latin typeface="Calibri" charset="0"/>
                      </a:endParaRPr>
                    </a:p>
                  </a:txBody>
                  <a:tcPr marL="0" marR="0" marT="0" marB="0" anchor="b"/>
                </a:tc>
                <a:tc>
                  <a:txBody>
                    <a:bodyPr/>
                    <a:lstStyle/>
                    <a:p>
                      <a:pPr algn="r" fontAlgn="b"/>
                      <a:r>
                        <a:rPr lang="fi-FI" sz="1100" u="none" strike="noStrike">
                          <a:effectLst/>
                        </a:rPr>
                        <a:t> 1,753,003.49 </a:t>
                      </a:r>
                      <a:endParaRPr lang="fi-FI" sz="1100" b="0" i="0" u="none" strike="noStrike">
                        <a:solidFill>
                          <a:srgbClr val="000000"/>
                        </a:solidFill>
                        <a:effectLst/>
                        <a:latin typeface="Calibri" charset="0"/>
                      </a:endParaRPr>
                    </a:p>
                  </a:txBody>
                  <a:tcPr marL="0" marR="0" marT="0" marB="0" anchor="b"/>
                </a:tc>
                <a:tc>
                  <a:txBody>
                    <a:bodyPr/>
                    <a:lstStyle/>
                    <a:p>
                      <a:pPr algn="r" fontAlgn="b"/>
                      <a:r>
                        <a:rPr lang="nb-NO" sz="1100" u="none" strike="noStrike">
                          <a:effectLst/>
                        </a:rPr>
                        <a:t> 103,857.86 </a:t>
                      </a:r>
                      <a:endParaRPr lang="nb-NO" sz="1100" b="0" i="0" u="none" strike="noStrike">
                        <a:solidFill>
                          <a:srgbClr val="000000"/>
                        </a:solidFill>
                        <a:effectLst/>
                        <a:latin typeface="Calibri" charset="0"/>
                      </a:endParaRPr>
                    </a:p>
                  </a:txBody>
                  <a:tcPr marL="0" marR="0" marT="0" marB="0" anchor="b"/>
                </a:tc>
                <a:tc>
                  <a:txBody>
                    <a:bodyPr/>
                    <a:lstStyle/>
                    <a:p>
                      <a:pPr algn="l" fontAlgn="b"/>
                      <a:endParaRPr lang="en-US" sz="1100" b="0" i="0" u="none" strike="noStrike">
                        <a:solidFill>
                          <a:srgbClr val="000000"/>
                        </a:solidFill>
                        <a:effectLst/>
                        <a:latin typeface="Calibri" charset="0"/>
                      </a:endParaRPr>
                    </a:p>
                  </a:txBody>
                  <a:tcPr marL="0" marR="0" marT="0" marB="0" anchor="b"/>
                </a:tc>
                <a:tc>
                  <a:txBody>
                    <a:bodyPr/>
                    <a:lstStyle/>
                    <a:p>
                      <a:pPr algn="r" fontAlgn="b"/>
                      <a:r>
                        <a:rPr lang="nb-NO" sz="1100" b="1" u="none" strike="noStrike" dirty="0">
                          <a:solidFill>
                            <a:srgbClr val="FF0000"/>
                          </a:solidFill>
                          <a:effectLst/>
                        </a:rPr>
                        <a:t> 1,856,861.34 </a:t>
                      </a:r>
                      <a:endParaRPr lang="nb-NO" sz="1100" b="1" i="0" u="none" strike="noStrike" dirty="0">
                        <a:solidFill>
                          <a:srgbClr val="FF0000"/>
                        </a:solidFill>
                        <a:effectLst/>
                        <a:latin typeface="Calibri" charset="0"/>
                      </a:endParaRPr>
                    </a:p>
                  </a:txBody>
                  <a:tcPr marL="0" marR="0" marT="0" marB="0" anchor="b"/>
                </a:tc>
              </a:tr>
              <a:tr h="190500">
                <a:tc>
                  <a:txBody>
                    <a:bodyPr/>
                    <a:lstStyle/>
                    <a:p>
                      <a:pPr algn="l" fontAlgn="b"/>
                      <a:r>
                        <a:rPr lang="en-US" sz="1100" b="1" u="none" strike="noStrike" dirty="0">
                          <a:solidFill>
                            <a:srgbClr val="FF0000"/>
                          </a:solidFill>
                          <a:effectLst/>
                        </a:rPr>
                        <a:t>Cluster 4</a:t>
                      </a:r>
                      <a:endParaRPr lang="en-US" sz="1100" b="1" i="0" u="none" strike="noStrike" dirty="0">
                        <a:solidFill>
                          <a:srgbClr val="FF0000"/>
                        </a:solidFill>
                        <a:effectLst/>
                        <a:latin typeface="Calibri" charset="0"/>
                      </a:endParaRPr>
                    </a:p>
                  </a:txBody>
                  <a:tcPr marL="0" marR="0" marT="0" marB="0" anchor="b"/>
                </a:tc>
                <a:tc>
                  <a:txBody>
                    <a:bodyPr/>
                    <a:lstStyle/>
                    <a:p>
                      <a:pPr algn="r" fontAlgn="b"/>
                      <a:r>
                        <a:rPr lang="fi-FI" sz="1100" u="none" strike="noStrike">
                          <a:effectLst/>
                        </a:rPr>
                        <a:t> 203,874.02 </a:t>
                      </a:r>
                      <a:endParaRPr lang="fi-FI" sz="1100" b="0" i="0" u="none" strike="noStrike">
                        <a:solidFill>
                          <a:srgbClr val="000000"/>
                        </a:solidFill>
                        <a:effectLst/>
                        <a:latin typeface="Calibri" charset="0"/>
                      </a:endParaRPr>
                    </a:p>
                  </a:txBody>
                  <a:tcPr marL="0" marR="0" marT="0" marB="0" anchor="b"/>
                </a:tc>
                <a:tc>
                  <a:txBody>
                    <a:bodyPr/>
                    <a:lstStyle/>
                    <a:p>
                      <a:pPr algn="r" fontAlgn="b"/>
                      <a:r>
                        <a:rPr lang="nb-NO" sz="1100" u="none" strike="noStrike">
                          <a:effectLst/>
                        </a:rPr>
                        <a:t> 40,211.88 </a:t>
                      </a:r>
                      <a:endParaRPr lang="nb-NO" sz="1100" b="0" i="0" u="none" strike="noStrike">
                        <a:solidFill>
                          <a:srgbClr val="000000"/>
                        </a:solidFill>
                        <a:effectLst/>
                        <a:latin typeface="Calibri" charset="0"/>
                      </a:endParaRPr>
                    </a:p>
                  </a:txBody>
                  <a:tcPr marL="0" marR="0" marT="0" marB="0" anchor="b"/>
                </a:tc>
                <a:tc>
                  <a:txBody>
                    <a:bodyPr/>
                    <a:lstStyle/>
                    <a:p>
                      <a:pPr algn="l" fontAlgn="b"/>
                      <a:endParaRPr lang="en-US" sz="1100" b="0" i="0" u="none" strike="noStrike">
                        <a:solidFill>
                          <a:srgbClr val="000000"/>
                        </a:solidFill>
                        <a:effectLst/>
                        <a:latin typeface="Calibri" charset="0"/>
                      </a:endParaRPr>
                    </a:p>
                  </a:txBody>
                  <a:tcPr marL="0" marR="0" marT="0" marB="0" anchor="b"/>
                </a:tc>
                <a:tc>
                  <a:txBody>
                    <a:bodyPr/>
                    <a:lstStyle/>
                    <a:p>
                      <a:pPr algn="r" fontAlgn="b"/>
                      <a:r>
                        <a:rPr lang="is-IS" sz="1100" b="1" u="none" strike="noStrike" dirty="0">
                          <a:solidFill>
                            <a:srgbClr val="FF0000"/>
                          </a:solidFill>
                          <a:effectLst/>
                        </a:rPr>
                        <a:t> 244,085.90 </a:t>
                      </a:r>
                      <a:endParaRPr lang="is-IS" sz="1100" b="1" i="0" u="none" strike="noStrike" dirty="0">
                        <a:solidFill>
                          <a:srgbClr val="FF0000"/>
                        </a:solidFill>
                        <a:effectLst/>
                        <a:latin typeface="Calibri" charset="0"/>
                      </a:endParaRPr>
                    </a:p>
                  </a:txBody>
                  <a:tcPr marL="0" marR="0" marT="0" marB="0" anchor="b"/>
                </a:tc>
              </a:tr>
              <a:tr h="203200">
                <a:tc>
                  <a:txBody>
                    <a:bodyPr/>
                    <a:lstStyle/>
                    <a:p>
                      <a:pPr algn="l" fontAlgn="b"/>
                      <a:r>
                        <a:rPr lang="en-US" sz="1100" u="none" strike="noStrike">
                          <a:effectLst/>
                        </a:rPr>
                        <a:t>Total</a:t>
                      </a:r>
                      <a:endParaRPr lang="en-US" sz="1100" b="1" i="0" u="none" strike="noStrike">
                        <a:solidFill>
                          <a:srgbClr val="000000"/>
                        </a:solidFill>
                        <a:effectLst/>
                        <a:latin typeface="Calibri" charset="0"/>
                      </a:endParaRPr>
                    </a:p>
                  </a:txBody>
                  <a:tcPr marL="0" marR="0" marT="0" marB="0" anchor="b"/>
                </a:tc>
                <a:tc>
                  <a:txBody>
                    <a:bodyPr/>
                    <a:lstStyle/>
                    <a:p>
                      <a:pPr algn="r" fontAlgn="b"/>
                      <a:r>
                        <a:rPr lang="nb-NO" sz="1100" u="none" strike="noStrike">
                          <a:effectLst/>
                        </a:rPr>
                        <a:t>11,303,951.1</a:t>
                      </a:r>
                      <a:endParaRPr lang="nb-NO" sz="1100" b="1" i="0" u="none" strike="noStrike">
                        <a:solidFill>
                          <a:srgbClr val="000000"/>
                        </a:solidFill>
                        <a:effectLst/>
                        <a:latin typeface="Calibri" charset="0"/>
                      </a:endParaRPr>
                    </a:p>
                  </a:txBody>
                  <a:tcPr marL="0" marR="0" marT="0" marB="0" anchor="b"/>
                </a:tc>
                <a:tc>
                  <a:txBody>
                    <a:bodyPr/>
                    <a:lstStyle/>
                    <a:p>
                      <a:pPr algn="r" fontAlgn="b"/>
                      <a:r>
                        <a:rPr lang="fi-FI" sz="1100" u="none" strike="noStrike">
                          <a:effectLst/>
                        </a:rPr>
                        <a:t>921,876.8</a:t>
                      </a:r>
                      <a:endParaRPr lang="fi-FI" sz="1100" b="1" i="0" u="none" strike="noStrike">
                        <a:solidFill>
                          <a:srgbClr val="000000"/>
                        </a:solidFill>
                        <a:effectLst/>
                        <a:latin typeface="Calibri" charset="0"/>
                      </a:endParaRPr>
                    </a:p>
                  </a:txBody>
                  <a:tcPr marL="0" marR="0" marT="0" marB="0" anchor="b"/>
                </a:tc>
                <a:tc>
                  <a:txBody>
                    <a:bodyPr/>
                    <a:lstStyle/>
                    <a:p>
                      <a:pPr algn="r" fontAlgn="b"/>
                      <a:r>
                        <a:rPr lang="hr-HR" sz="1100" u="none" strike="noStrike">
                          <a:effectLst/>
                        </a:rPr>
                        <a:t>52,323.0</a:t>
                      </a:r>
                      <a:endParaRPr lang="hr-HR" sz="1100" b="1" i="0" u="none" strike="noStrike">
                        <a:solidFill>
                          <a:srgbClr val="000000"/>
                        </a:solidFill>
                        <a:effectLst/>
                        <a:latin typeface="Calibri" charset="0"/>
                      </a:endParaRPr>
                    </a:p>
                  </a:txBody>
                  <a:tcPr marL="0" marR="0" marT="0" marB="0" anchor="b"/>
                </a:tc>
                <a:tc>
                  <a:txBody>
                    <a:bodyPr/>
                    <a:lstStyle/>
                    <a:p>
                      <a:pPr algn="r" fontAlgn="b"/>
                      <a:r>
                        <a:rPr lang="is-IS" sz="1100" b="1" u="none" strike="noStrike" dirty="0">
                          <a:solidFill>
                            <a:srgbClr val="00B050"/>
                          </a:solidFill>
                          <a:effectLst/>
                        </a:rPr>
                        <a:t>12,278,150.9</a:t>
                      </a:r>
                      <a:endParaRPr lang="is-IS" sz="1100" b="1" i="0" u="none" strike="noStrike" dirty="0">
                        <a:solidFill>
                          <a:srgbClr val="00B050"/>
                        </a:solidFill>
                        <a:effectLst/>
                        <a:latin typeface="Calibri" charset="0"/>
                      </a:endParaRPr>
                    </a:p>
                  </a:txBody>
                  <a:tcPr marL="0" marR="0" marT="0" marB="0" anchor="b"/>
                </a:tc>
              </a:tr>
            </a:tbl>
          </a:graphicData>
        </a:graphic>
      </p:graphicFrame>
      <p:pic>
        <p:nvPicPr>
          <p:cNvPr id="7" name="Picture 6"/>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510229" y="5969579"/>
            <a:ext cx="1255389" cy="636962"/>
          </a:xfrm>
          <a:prstGeom prst="rect">
            <a:avLst/>
          </a:prstGeom>
        </p:spPr>
      </p:pic>
      <p:sp>
        <p:nvSpPr>
          <p:cNvPr id="8" name="TextBox 7"/>
          <p:cNvSpPr txBox="1"/>
          <p:nvPr/>
        </p:nvSpPr>
        <p:spPr>
          <a:xfrm>
            <a:off x="8183857" y="355084"/>
            <a:ext cx="915635" cy="523220"/>
          </a:xfrm>
          <a:prstGeom prst="rect">
            <a:avLst/>
          </a:prstGeom>
          <a:noFill/>
        </p:spPr>
        <p:txBody>
          <a:bodyPr wrap="none" rtlCol="0">
            <a:spAutoFit/>
          </a:bodyPr>
          <a:lstStyle/>
          <a:p>
            <a:r>
              <a:rPr lang="en-US" sz="2800" b="1" dirty="0" smtClean="0"/>
              <a:t>2017</a:t>
            </a:r>
            <a:endParaRPr lang="en-US" sz="2800" b="1" dirty="0"/>
          </a:p>
        </p:txBody>
      </p:sp>
      <p:sp>
        <p:nvSpPr>
          <p:cNvPr id="9" name="Oval 8"/>
          <p:cNvSpPr/>
          <p:nvPr/>
        </p:nvSpPr>
        <p:spPr>
          <a:xfrm>
            <a:off x="5158887" y="947420"/>
            <a:ext cx="1385887" cy="97155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8078235" y="3166129"/>
            <a:ext cx="1385887" cy="120399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solidFill>
            </a:endParaRPr>
          </a:p>
        </p:txBody>
      </p:sp>
      <p:sp>
        <p:nvSpPr>
          <p:cNvPr id="11" name="Oval 10"/>
          <p:cNvSpPr/>
          <p:nvPr/>
        </p:nvSpPr>
        <p:spPr>
          <a:xfrm>
            <a:off x="5370662" y="5237018"/>
            <a:ext cx="1385887" cy="1199408"/>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4190321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Rectangle 3"/>
          <p:cNvSpPr/>
          <p:nvPr/>
        </p:nvSpPr>
        <p:spPr>
          <a:xfrm>
            <a:off x="5012438" y="5764649"/>
            <a:ext cx="3893053" cy="369332"/>
          </a:xfrm>
          <a:prstGeom prst="rect">
            <a:avLst/>
          </a:prstGeom>
        </p:spPr>
        <p:txBody>
          <a:bodyPr wrap="none">
            <a:spAutoFit/>
          </a:bodyPr>
          <a:lstStyle/>
          <a:p>
            <a:r>
              <a:rPr lang="en-US" u="sng" dirty="0">
                <a:solidFill>
                  <a:schemeClr val="bg1"/>
                </a:solidFill>
                <a:latin typeface="SF Regular" charset="0"/>
                <a:hlinkClick r:id="rId2"/>
              </a:rPr>
              <a:t>http://azizi.ilri.org/cgi-bin/LiveDash.py/</a:t>
            </a:r>
            <a:endParaRPr lang="en-US" dirty="0">
              <a:solidFill>
                <a:schemeClr val="bg1"/>
              </a:solidFill>
            </a:endParaRPr>
          </a:p>
        </p:txBody>
      </p:sp>
      <p:pic>
        <p:nvPicPr>
          <p:cNvPr id="6" name="Pictur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429814" y="1178501"/>
            <a:ext cx="6087996" cy="4109636"/>
          </a:xfrm>
          <a:prstGeom prst="rect">
            <a:avLst/>
          </a:prstGeom>
          <a:solidFill>
            <a:schemeClr val="tx1"/>
          </a:solidFill>
        </p:spPr>
      </p:pic>
      <p:sp>
        <p:nvSpPr>
          <p:cNvPr id="7" name="Rectangle 6"/>
          <p:cNvSpPr/>
          <p:nvPr/>
        </p:nvSpPr>
        <p:spPr>
          <a:xfrm>
            <a:off x="320696" y="694601"/>
            <a:ext cx="2951146" cy="5693866"/>
          </a:xfrm>
          <a:prstGeom prst="rect">
            <a:avLst/>
          </a:prstGeom>
        </p:spPr>
        <p:txBody>
          <a:bodyPr wrap="square">
            <a:spAutoFit/>
          </a:bodyPr>
          <a:lstStyle/>
          <a:p>
            <a:pPr algn="ctr"/>
            <a:r>
              <a:rPr lang="en-US" sz="2800" dirty="0">
                <a:solidFill>
                  <a:schemeClr val="bg1"/>
                </a:solidFill>
              </a:rPr>
              <a:t>Animal Genetic </a:t>
            </a:r>
            <a:r>
              <a:rPr lang="en-US" sz="2800" dirty="0" smtClean="0">
                <a:solidFill>
                  <a:schemeClr val="bg1"/>
                </a:solidFill>
              </a:rPr>
              <a:t>flagship - </a:t>
            </a:r>
            <a:r>
              <a:rPr lang="en-US" sz="2800" dirty="0" err="1" smtClean="0">
                <a:solidFill>
                  <a:schemeClr val="bg1"/>
                </a:solidFill>
              </a:rPr>
              <a:t>LiveGene</a:t>
            </a:r>
            <a:r>
              <a:rPr lang="en-US" sz="2800" dirty="0" smtClean="0">
                <a:solidFill>
                  <a:schemeClr val="bg1"/>
                </a:solidFill>
              </a:rPr>
              <a:t> </a:t>
            </a:r>
            <a:r>
              <a:rPr lang="en-US" sz="2800" dirty="0">
                <a:solidFill>
                  <a:schemeClr val="bg1"/>
                </a:solidFill>
              </a:rPr>
              <a:t>funding </a:t>
            </a:r>
            <a:endParaRPr lang="en-US" sz="2800" dirty="0" smtClean="0">
              <a:solidFill>
                <a:schemeClr val="bg1"/>
              </a:solidFill>
            </a:endParaRPr>
          </a:p>
          <a:p>
            <a:pPr algn="ctr"/>
            <a:r>
              <a:rPr lang="en-US" sz="2800" dirty="0" smtClean="0">
                <a:solidFill>
                  <a:schemeClr val="bg1"/>
                </a:solidFill>
              </a:rPr>
              <a:t>(</a:t>
            </a:r>
            <a:r>
              <a:rPr lang="en-US" sz="2800" dirty="0">
                <a:solidFill>
                  <a:schemeClr val="bg1"/>
                </a:solidFill>
              </a:rPr>
              <a:t>ILRI - 2017</a:t>
            </a:r>
            <a:r>
              <a:rPr lang="en-US" sz="2800" dirty="0" smtClean="0">
                <a:solidFill>
                  <a:schemeClr val="bg1"/>
                </a:solidFill>
              </a:rPr>
              <a:t>)</a:t>
            </a:r>
          </a:p>
          <a:p>
            <a:pPr algn="ctr"/>
            <a:endParaRPr lang="en-US" sz="2800" dirty="0">
              <a:solidFill>
                <a:schemeClr val="bg1"/>
              </a:solidFill>
            </a:endParaRPr>
          </a:p>
          <a:p>
            <a:pPr algn="ctr"/>
            <a:r>
              <a:rPr lang="en-US" sz="2800" dirty="0" smtClean="0">
                <a:solidFill>
                  <a:schemeClr val="bg1"/>
                </a:solidFill>
              </a:rPr>
              <a:t>Today CGIAR</a:t>
            </a:r>
          </a:p>
          <a:p>
            <a:pPr algn="ctr"/>
            <a:r>
              <a:rPr lang="en-US" sz="2800" dirty="0" smtClean="0">
                <a:solidFill>
                  <a:schemeClr val="bg1"/>
                </a:solidFill>
              </a:rPr>
              <a:t>11 December 2017</a:t>
            </a:r>
          </a:p>
          <a:p>
            <a:pPr algn="ctr"/>
            <a:r>
              <a:rPr lang="en-US" sz="2800" dirty="0" smtClean="0">
                <a:solidFill>
                  <a:schemeClr val="bg1"/>
                </a:solidFill>
              </a:rPr>
              <a:t>20.1%</a:t>
            </a:r>
          </a:p>
          <a:p>
            <a:pPr algn="ctr"/>
            <a:endParaRPr lang="en-US" sz="2800" dirty="0">
              <a:solidFill>
                <a:schemeClr val="bg1"/>
              </a:solidFill>
            </a:endParaRPr>
          </a:p>
          <a:p>
            <a:pPr algn="ctr"/>
            <a:r>
              <a:rPr lang="en-US" sz="2800" i="1" dirty="0" smtClean="0">
                <a:solidFill>
                  <a:schemeClr val="bg1"/>
                </a:solidFill>
              </a:rPr>
              <a:t>30.1% January 2017 </a:t>
            </a:r>
            <a:r>
              <a:rPr lang="mr-IN" sz="2800" i="1" dirty="0" smtClean="0">
                <a:solidFill>
                  <a:schemeClr val="bg1"/>
                </a:solidFill>
              </a:rPr>
              <a:t>…</a:t>
            </a:r>
            <a:r>
              <a:rPr lang="en-GB" sz="2800" i="1" dirty="0" smtClean="0">
                <a:solidFill>
                  <a:schemeClr val="bg1"/>
                </a:solidFill>
              </a:rPr>
              <a:t>..</a:t>
            </a:r>
            <a:endParaRPr lang="en-US" sz="2800" i="1" dirty="0" smtClean="0">
              <a:solidFill>
                <a:schemeClr val="bg1"/>
              </a:solidFill>
            </a:endParaRPr>
          </a:p>
          <a:p>
            <a:pPr algn="ctr"/>
            <a:endParaRPr lang="en-US" sz="2800" dirty="0">
              <a:solidFill>
                <a:schemeClr val="bg1"/>
              </a:solidFill>
            </a:endParaRPr>
          </a:p>
          <a:p>
            <a:pPr algn="ctr"/>
            <a:endParaRPr lang="en-US" sz="2800" dirty="0">
              <a:solidFill>
                <a:schemeClr val="bg1"/>
              </a:solidFill>
            </a:endParaRPr>
          </a:p>
        </p:txBody>
      </p:sp>
      <p:pic>
        <p:nvPicPr>
          <p:cNvPr id="8" name="Picture 7"/>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20696" y="5957580"/>
            <a:ext cx="1382294" cy="662095"/>
          </a:xfrm>
          <a:prstGeom prst="rect">
            <a:avLst/>
          </a:prstGeom>
        </p:spPr>
      </p:pic>
    </p:spTree>
    <p:extLst>
      <p:ext uri="{BB962C8B-B14F-4D97-AF65-F5344CB8AC3E}">
        <p14:creationId xmlns:p14="http://schemas.microsoft.com/office/powerpoint/2010/main" val="32257489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p:cNvGraphicFramePr>
            <a:graphicFrameLocks noGrp="1"/>
          </p:cNvGraphicFramePr>
          <p:nvPr>
            <p:extLst>
              <p:ext uri="{D42A27DB-BD31-4B8C-83A1-F6EECF244321}">
                <p14:modId xmlns:p14="http://schemas.microsoft.com/office/powerpoint/2010/main" val="873199483"/>
              </p:ext>
            </p:extLst>
          </p:nvPr>
        </p:nvGraphicFramePr>
        <p:xfrm>
          <a:off x="144248" y="366513"/>
          <a:ext cx="9601199" cy="5767492"/>
        </p:xfrm>
        <a:graphic>
          <a:graphicData uri="http://schemas.openxmlformats.org/drawingml/2006/table">
            <a:tbl>
              <a:tblPr/>
              <a:tblGrid>
                <a:gridCol w="448772"/>
                <a:gridCol w="1915184"/>
                <a:gridCol w="1139457"/>
                <a:gridCol w="402803"/>
                <a:gridCol w="663678"/>
                <a:gridCol w="783772"/>
                <a:gridCol w="954431"/>
                <a:gridCol w="663678"/>
                <a:gridCol w="910185"/>
                <a:gridCol w="1112449"/>
                <a:gridCol w="606790"/>
              </a:tblGrid>
              <a:tr h="211138">
                <a:tc>
                  <a:txBody>
                    <a:bodyPr/>
                    <a:lstStyle/>
                    <a:p>
                      <a:pPr algn="l" fontAlgn="b"/>
                      <a:endParaRPr lang="en-US" sz="1100" b="0" i="0" u="none" strike="noStrike">
                        <a:solidFill>
                          <a:srgbClr val="000000"/>
                        </a:solidFill>
                        <a:effectLst/>
                        <a:latin typeface="Calibri" charset="0"/>
                      </a:endParaRPr>
                    </a:p>
                  </a:txBody>
                  <a:tcPr marL="3751" marR="3751" marT="3751"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charset="0"/>
                      </a:endParaRPr>
                    </a:p>
                  </a:txBody>
                  <a:tcPr marL="3751" marR="3751" marT="3751"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charset="0"/>
                      </a:endParaRPr>
                    </a:p>
                  </a:txBody>
                  <a:tcPr marL="3751" marR="3751" marT="3751"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charset="0"/>
                      </a:endParaRPr>
                    </a:p>
                  </a:txBody>
                  <a:tcPr marL="3751" marR="3751" marT="3751"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charset="0"/>
                      </a:endParaRPr>
                    </a:p>
                  </a:txBody>
                  <a:tcPr marL="3751" marR="3751" marT="3751"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charset="0"/>
                      </a:endParaRPr>
                    </a:p>
                  </a:txBody>
                  <a:tcPr marL="3751" marR="3751" marT="3751"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charset="0"/>
                      </a:endParaRPr>
                    </a:p>
                  </a:txBody>
                  <a:tcPr marL="3751" marR="3751" marT="3751"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charset="0"/>
                      </a:endParaRPr>
                    </a:p>
                  </a:txBody>
                  <a:tcPr marL="3751" marR="3751" marT="3751"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charset="0"/>
                      </a:endParaRPr>
                    </a:p>
                  </a:txBody>
                  <a:tcPr marL="3751" marR="3751" marT="3751"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charset="0"/>
                      </a:endParaRPr>
                    </a:p>
                  </a:txBody>
                  <a:tcPr marL="3751" marR="3751" marT="3751"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charset="0"/>
                      </a:endParaRPr>
                    </a:p>
                  </a:txBody>
                  <a:tcPr marL="3751" marR="3751" marT="3751" marB="0" anchor="b">
                    <a:lnL>
                      <a:noFill/>
                    </a:lnL>
                    <a:lnR>
                      <a:noFill/>
                    </a:lnR>
                    <a:lnT>
                      <a:noFill/>
                    </a:lnT>
                    <a:lnB>
                      <a:noFill/>
                    </a:lnB>
                  </a:tcPr>
                </a:tc>
              </a:tr>
              <a:tr h="397614">
                <a:tc>
                  <a:txBody>
                    <a:bodyPr/>
                    <a:lstStyle/>
                    <a:p>
                      <a:pPr algn="l" fontAlgn="b"/>
                      <a:endParaRPr lang="en-US" sz="1100" b="0" i="0" u="none" strike="noStrike">
                        <a:solidFill>
                          <a:srgbClr val="000000"/>
                        </a:solidFill>
                        <a:effectLst/>
                        <a:latin typeface="Calibri" charset="0"/>
                      </a:endParaRPr>
                    </a:p>
                  </a:txBody>
                  <a:tcPr marL="3751" marR="3751" marT="3751" marB="0" anchor="b">
                    <a:lnL>
                      <a:noFill/>
                    </a:lnL>
                    <a:lnR>
                      <a:noFill/>
                    </a:lnR>
                    <a:lnT>
                      <a:noFill/>
                    </a:lnT>
                    <a:lnB>
                      <a:noFill/>
                    </a:lnB>
                  </a:tcPr>
                </a:tc>
                <a:tc>
                  <a:txBody>
                    <a:bodyPr/>
                    <a:lstStyle/>
                    <a:p>
                      <a:pPr algn="l" fontAlgn="b"/>
                      <a:r>
                        <a:rPr lang="en-US" sz="1400" b="1" i="0" u="none" strike="noStrike" dirty="0">
                          <a:solidFill>
                            <a:srgbClr val="000000"/>
                          </a:solidFill>
                          <a:effectLst/>
                          <a:latin typeface="Calibri" charset="0"/>
                        </a:rPr>
                        <a:t>2017 Allocation of W1/2 </a:t>
                      </a:r>
                      <a:r>
                        <a:rPr lang="en-US" sz="1400" b="1" i="0" u="none" strike="noStrike" dirty="0" smtClean="0">
                          <a:solidFill>
                            <a:srgbClr val="000000"/>
                          </a:solidFill>
                          <a:effectLst/>
                          <a:latin typeface="Calibri" charset="0"/>
                        </a:rPr>
                        <a:t>funding x</a:t>
                      </a:r>
                      <a:r>
                        <a:rPr lang="en-US" sz="1400" b="1" i="0" u="none" strike="noStrike" baseline="0" dirty="0" smtClean="0">
                          <a:solidFill>
                            <a:srgbClr val="000000"/>
                          </a:solidFill>
                          <a:effectLst/>
                          <a:latin typeface="Calibri" charset="0"/>
                        </a:rPr>
                        <a:t> </a:t>
                      </a:r>
                      <a:r>
                        <a:rPr lang="en-US" sz="1400" b="1" i="0" u="none" strike="noStrike" dirty="0" smtClean="0">
                          <a:solidFill>
                            <a:srgbClr val="000000"/>
                          </a:solidFill>
                          <a:effectLst/>
                          <a:latin typeface="Calibri" charset="0"/>
                        </a:rPr>
                        <a:t>000</a:t>
                      </a:r>
                      <a:endParaRPr lang="en-US" sz="1400" b="1" i="0" u="none" strike="noStrike" dirty="0">
                        <a:solidFill>
                          <a:srgbClr val="000000"/>
                        </a:solidFill>
                        <a:effectLst/>
                        <a:latin typeface="Calibri" charset="0"/>
                      </a:endParaRPr>
                    </a:p>
                  </a:txBody>
                  <a:tcPr marL="3751" marR="3751" marT="3751"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marL="0" marR="0" indent="0" algn="l" defTabSz="914400" rtl="0" eaLnBrk="1" fontAlgn="b" latinLnBrk="0" hangingPunct="1">
                        <a:lnSpc>
                          <a:spcPct val="100000"/>
                        </a:lnSpc>
                        <a:spcBef>
                          <a:spcPts val="0"/>
                        </a:spcBef>
                        <a:spcAft>
                          <a:spcPts val="0"/>
                        </a:spcAft>
                        <a:buClrTx/>
                        <a:buSzTx/>
                        <a:buFontTx/>
                        <a:buNone/>
                        <a:tabLst/>
                        <a:defRPr/>
                      </a:pPr>
                      <a:endParaRPr lang="en-US" sz="1100" b="0" i="0" u="none" strike="noStrike" dirty="0" smtClean="0">
                        <a:solidFill>
                          <a:srgbClr val="000000"/>
                        </a:solidFill>
                        <a:effectLst/>
                        <a:latin typeface="Calibri" charset="0"/>
                      </a:endParaRPr>
                    </a:p>
                  </a:txBody>
                  <a:tcPr marL="3751" marR="3751" marT="3751"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1100" b="0" i="0" u="none" strike="noStrike">
                        <a:solidFill>
                          <a:srgbClr val="000000"/>
                        </a:solidFill>
                        <a:effectLst/>
                        <a:latin typeface="Calibri" charset="0"/>
                      </a:endParaRPr>
                    </a:p>
                  </a:txBody>
                  <a:tcPr marL="3751" marR="3751" marT="3751"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1100" b="0" i="0" u="none" strike="noStrike">
                        <a:solidFill>
                          <a:srgbClr val="000000"/>
                        </a:solidFill>
                        <a:effectLst/>
                        <a:latin typeface="Calibri" charset="0"/>
                      </a:endParaRPr>
                    </a:p>
                  </a:txBody>
                  <a:tcPr marL="3751" marR="3751" marT="3751"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1100" b="0" i="0" u="none" strike="noStrike">
                        <a:solidFill>
                          <a:srgbClr val="000000"/>
                        </a:solidFill>
                        <a:effectLst/>
                        <a:latin typeface="Calibri" charset="0"/>
                      </a:endParaRPr>
                    </a:p>
                  </a:txBody>
                  <a:tcPr marL="3751" marR="3751" marT="3751"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charset="0"/>
                      </a:endParaRPr>
                    </a:p>
                  </a:txBody>
                  <a:tcPr marL="3751" marR="3751" marT="3751"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charset="0"/>
                      </a:endParaRPr>
                    </a:p>
                  </a:txBody>
                  <a:tcPr marL="3751" marR="3751" marT="3751"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charset="0"/>
                      </a:endParaRPr>
                    </a:p>
                  </a:txBody>
                  <a:tcPr marL="3751" marR="3751" marT="3751"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charset="0"/>
                      </a:endParaRPr>
                    </a:p>
                  </a:txBody>
                  <a:tcPr marL="3751" marR="3751" marT="3751"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charset="0"/>
                      </a:endParaRPr>
                    </a:p>
                  </a:txBody>
                  <a:tcPr marL="3751" marR="3751" marT="3751" marB="0" anchor="b">
                    <a:lnL>
                      <a:noFill/>
                    </a:lnL>
                    <a:lnR>
                      <a:noFill/>
                    </a:lnR>
                    <a:lnT>
                      <a:noFill/>
                    </a:lnT>
                    <a:lnB>
                      <a:noFill/>
                    </a:lnB>
                  </a:tcPr>
                </a:tc>
              </a:tr>
              <a:tr h="263923">
                <a:tc>
                  <a:txBody>
                    <a:bodyPr/>
                    <a:lstStyle/>
                    <a:p>
                      <a:pPr algn="l" fontAlgn="b"/>
                      <a:endParaRPr lang="en-US" sz="1100" b="0" i="0" u="none" strike="noStrike">
                        <a:solidFill>
                          <a:srgbClr val="000000"/>
                        </a:solidFill>
                        <a:effectLst/>
                        <a:latin typeface="Calibri" charset="0"/>
                      </a:endParaRPr>
                    </a:p>
                  </a:txBody>
                  <a:tcPr marL="3751" marR="3751" marT="3751" marB="0" anchor="b">
                    <a:lnL>
                      <a:noFill/>
                    </a:lnL>
                    <a:lnR w="6350" cap="flat" cmpd="sng" algn="ctr">
                      <a:solidFill>
                        <a:srgbClr val="000000"/>
                      </a:solidFill>
                      <a:prstDash val="solid"/>
                      <a:round/>
                      <a:headEnd type="none" w="med" len="med"/>
                      <a:tailEnd type="none" w="med" len="med"/>
                    </a:lnR>
                    <a:lnT>
                      <a:noFill/>
                    </a:lnT>
                    <a:lnB>
                      <a:noFill/>
                    </a:lnB>
                  </a:tcPr>
                </a:tc>
                <a:tc rowSpan="2">
                  <a:txBody>
                    <a:bodyPr/>
                    <a:lstStyle/>
                    <a:p>
                      <a:pPr algn="l" fontAlgn="b"/>
                      <a:r>
                        <a:rPr lang="en-US" sz="1100" b="1" i="0" u="none" strike="noStrike">
                          <a:solidFill>
                            <a:srgbClr val="000000"/>
                          </a:solidFill>
                          <a:effectLst/>
                          <a:latin typeface="Calibri" charset="0"/>
                        </a:rPr>
                        <a:t>Flagship</a:t>
                      </a:r>
                    </a:p>
                  </a:txBody>
                  <a:tcPr marL="3751" marR="3751" marT="375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b"/>
                      <a:r>
                        <a:rPr lang="mr-IN" sz="1100" b="1" i="0" u="none" strike="noStrike" dirty="0">
                          <a:solidFill>
                            <a:srgbClr val="000000"/>
                          </a:solidFill>
                          <a:effectLst/>
                          <a:latin typeface="Calibri" charset="0"/>
                        </a:rPr>
                        <a:t> </a:t>
                      </a:r>
                      <a:r>
                        <a:rPr lang="mr-IN" sz="1100" b="1" i="0" u="none" strike="noStrike" dirty="0" err="1">
                          <a:solidFill>
                            <a:srgbClr val="000000"/>
                          </a:solidFill>
                          <a:effectLst/>
                          <a:latin typeface="Calibri" charset="0"/>
                        </a:rPr>
                        <a:t>Total</a:t>
                      </a:r>
                      <a:r>
                        <a:rPr lang="mr-IN" sz="1100" b="1" i="0" u="none" strike="noStrike" dirty="0">
                          <a:solidFill>
                            <a:srgbClr val="000000"/>
                          </a:solidFill>
                          <a:effectLst/>
                          <a:latin typeface="Calibri" charset="0"/>
                        </a:rPr>
                        <a:t> W1/W2 </a:t>
                      </a:r>
                    </a:p>
                  </a:txBody>
                  <a:tcPr marL="3751" marR="3751" marT="375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gridSpan="2">
                  <a:txBody>
                    <a:bodyPr/>
                    <a:lstStyle/>
                    <a:p>
                      <a:pPr algn="ctr" fontAlgn="b"/>
                      <a:r>
                        <a:rPr lang="en-US" sz="1100" b="1" i="0" u="none" strike="noStrike" dirty="0">
                          <a:solidFill>
                            <a:srgbClr val="000000"/>
                          </a:solidFill>
                          <a:effectLst/>
                          <a:latin typeface="Calibri" charset="0"/>
                        </a:rPr>
                        <a:t>Flagship Management*</a:t>
                      </a:r>
                    </a:p>
                  </a:txBody>
                  <a:tcPr marL="3751" marR="3751" marT="375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hMerge="1">
                  <a:txBody>
                    <a:bodyPr/>
                    <a:lstStyle/>
                    <a:p>
                      <a:endParaRPr lang="en-US"/>
                    </a:p>
                  </a:txBody>
                  <a:tcPr/>
                </a:tc>
                <a:tc gridSpan="5">
                  <a:txBody>
                    <a:bodyPr/>
                    <a:lstStyle/>
                    <a:p>
                      <a:pPr algn="l" fontAlgn="b"/>
                      <a:r>
                        <a:rPr lang="en-US" sz="1100" b="1" i="0" u="none" strike="noStrike">
                          <a:solidFill>
                            <a:srgbClr val="000000"/>
                          </a:solidFill>
                          <a:effectLst/>
                          <a:latin typeface="Calibri" charset="0"/>
                        </a:rPr>
                        <a:t>W1/W2 Research activities</a:t>
                      </a:r>
                    </a:p>
                  </a:txBody>
                  <a:tcPr marL="3751" marR="3751" marT="3751" marB="0" anchor="b">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1100" b="0" i="0" u="none" strike="noStrike">
                        <a:solidFill>
                          <a:srgbClr val="000000"/>
                        </a:solidFill>
                        <a:effectLst/>
                        <a:latin typeface="Calibri" charset="0"/>
                      </a:endParaRPr>
                    </a:p>
                  </a:txBody>
                  <a:tcPr marL="3751" marR="3751" marT="3751" marB="0" anchor="b">
                    <a:lnL>
                      <a:noFill/>
                    </a:lnL>
                    <a:lnR>
                      <a:noFill/>
                    </a:lnR>
                    <a:lnT>
                      <a:noFill/>
                    </a:lnT>
                    <a:lnB>
                      <a:noFill/>
                    </a:lnB>
                  </a:tcPr>
                </a:tc>
              </a:tr>
              <a:tr h="211138">
                <a:tc>
                  <a:txBody>
                    <a:bodyPr/>
                    <a:lstStyle/>
                    <a:p>
                      <a:pPr algn="l" fontAlgn="b"/>
                      <a:endParaRPr lang="en-US" sz="1100" b="0" i="0" u="none" strike="noStrike">
                        <a:solidFill>
                          <a:srgbClr val="000000"/>
                        </a:solidFill>
                        <a:effectLst/>
                        <a:latin typeface="Calibri" charset="0"/>
                      </a:endParaRPr>
                    </a:p>
                  </a:txBody>
                  <a:tcPr marL="3751" marR="3751" marT="3751" marB="0" anchor="b">
                    <a:lnL>
                      <a:noFill/>
                    </a:lnL>
                    <a:lnR w="6350" cap="flat" cmpd="sng" algn="ctr">
                      <a:solidFill>
                        <a:srgbClr val="000000"/>
                      </a:solidFill>
                      <a:prstDash val="solid"/>
                      <a:round/>
                      <a:headEnd type="none" w="med" len="med"/>
                      <a:tailEnd type="none" w="med" len="med"/>
                    </a:lnR>
                    <a:lnT>
                      <a:noFill/>
                    </a:lnT>
                    <a:lnB>
                      <a:noFill/>
                    </a:lnB>
                  </a:tcPr>
                </a:tc>
                <a:tc vMerge="1">
                  <a:txBody>
                    <a:bodyPr/>
                    <a:lstStyle/>
                    <a:p>
                      <a:endParaRPr lang="en-US"/>
                    </a:p>
                  </a:txBody>
                  <a:tcPr/>
                </a:tc>
                <a:tc vMerge="1">
                  <a:txBody>
                    <a:bodyPr/>
                    <a:lstStyle/>
                    <a:p>
                      <a:endParaRPr lang="en-US"/>
                    </a:p>
                  </a:txBody>
                  <a:tcPr/>
                </a:tc>
                <a:tc gridSpan="2" vMerge="1">
                  <a:txBody>
                    <a:bodyPr/>
                    <a:lstStyle/>
                    <a:p>
                      <a:endParaRPr lang="en-US"/>
                    </a:p>
                  </a:txBody>
                  <a:tcPr/>
                </a:tc>
                <a:tc hMerge="1" vMerge="1">
                  <a:txBody>
                    <a:bodyPr/>
                    <a:lstStyle/>
                    <a:p>
                      <a:endParaRPr lang="en-US"/>
                    </a:p>
                  </a:txBody>
                  <a:tcPr/>
                </a:tc>
                <a:tc>
                  <a:txBody>
                    <a:bodyPr/>
                    <a:lstStyle/>
                    <a:p>
                      <a:pPr algn="ctr" fontAlgn="b"/>
                      <a:r>
                        <a:rPr lang="en-US" sz="1100" b="1" i="0" u="none" strike="noStrike" dirty="0">
                          <a:solidFill>
                            <a:srgbClr val="000000"/>
                          </a:solidFill>
                          <a:effectLst/>
                          <a:latin typeface="Calibri" charset="0"/>
                        </a:rPr>
                        <a:t>Subtotal</a:t>
                      </a:r>
                    </a:p>
                  </a:txBody>
                  <a:tcPr marL="3751" marR="3751" marT="375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dirty="0">
                          <a:solidFill>
                            <a:srgbClr val="000000"/>
                          </a:solidFill>
                          <a:effectLst/>
                          <a:latin typeface="Calibri" charset="0"/>
                        </a:rPr>
                        <a:t>ILRI</a:t>
                      </a:r>
                    </a:p>
                  </a:txBody>
                  <a:tcPr marL="3751" marR="3751" marT="375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dirty="0">
                          <a:solidFill>
                            <a:srgbClr val="000000"/>
                          </a:solidFill>
                          <a:effectLst/>
                          <a:latin typeface="Calibri" charset="0"/>
                        </a:rPr>
                        <a:t>CIAT</a:t>
                      </a:r>
                    </a:p>
                  </a:txBody>
                  <a:tcPr marL="3751" marR="3751" marT="375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dirty="0">
                          <a:solidFill>
                            <a:srgbClr val="000000"/>
                          </a:solidFill>
                          <a:effectLst/>
                          <a:latin typeface="Calibri" charset="0"/>
                        </a:rPr>
                        <a:t>ICARDA</a:t>
                      </a:r>
                    </a:p>
                  </a:txBody>
                  <a:tcPr marL="3751" marR="3751" marT="375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dirty="0">
                          <a:solidFill>
                            <a:srgbClr val="000000"/>
                          </a:solidFill>
                          <a:effectLst/>
                          <a:latin typeface="Calibri" charset="0"/>
                        </a:rPr>
                        <a:t>SLU</a:t>
                      </a:r>
                    </a:p>
                  </a:txBody>
                  <a:tcPr marL="3751" marR="3751" marT="375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n-US" sz="1100" b="0" i="0" u="none" strike="noStrike">
                        <a:solidFill>
                          <a:srgbClr val="000000"/>
                        </a:solidFill>
                        <a:effectLst/>
                        <a:latin typeface="Calibri" charset="0"/>
                      </a:endParaRPr>
                    </a:p>
                  </a:txBody>
                  <a:tcPr marL="3751" marR="3751" marT="3751" marB="0" anchor="b">
                    <a:lnL w="6350" cap="flat" cmpd="sng" algn="ctr">
                      <a:solidFill>
                        <a:srgbClr val="000000"/>
                      </a:solidFill>
                      <a:prstDash val="solid"/>
                      <a:round/>
                      <a:headEnd type="none" w="med" len="med"/>
                      <a:tailEnd type="none" w="med" len="med"/>
                    </a:lnL>
                    <a:lnR>
                      <a:noFill/>
                    </a:lnR>
                    <a:lnT>
                      <a:noFill/>
                    </a:lnT>
                    <a:lnB>
                      <a:noFill/>
                    </a:lnB>
                  </a:tcPr>
                </a:tc>
              </a:tr>
              <a:tr h="211138">
                <a:tc>
                  <a:txBody>
                    <a:bodyPr/>
                    <a:lstStyle/>
                    <a:p>
                      <a:pPr algn="l" fontAlgn="b"/>
                      <a:endParaRPr lang="en-US" sz="1100" b="0" i="0" u="none" strike="noStrike">
                        <a:solidFill>
                          <a:srgbClr val="000000"/>
                        </a:solidFill>
                        <a:effectLst/>
                        <a:latin typeface="Calibri" charset="0"/>
                      </a:endParaRPr>
                    </a:p>
                  </a:txBody>
                  <a:tcPr marL="3751" marR="3751" marT="3751"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n-US" sz="1100" b="0" i="0" u="none" strike="noStrike">
                          <a:solidFill>
                            <a:srgbClr val="000000"/>
                          </a:solidFill>
                          <a:effectLst/>
                          <a:latin typeface="Calibri" charset="0"/>
                        </a:rPr>
                        <a:t>Livestock Genetics </a:t>
                      </a:r>
                    </a:p>
                  </a:txBody>
                  <a:tcPr marL="3751" marR="3751" marT="375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i-FI" sz="1100" b="1" i="0" u="none" strike="noStrike" dirty="0">
                          <a:solidFill>
                            <a:srgbClr val="FF0000"/>
                          </a:solidFill>
                          <a:effectLst/>
                          <a:latin typeface="Calibri" charset="0"/>
                        </a:rPr>
                        <a:t> </a:t>
                      </a:r>
                      <a:r>
                        <a:rPr lang="fi-FI" sz="1100" b="1" i="0" u="none" strike="noStrike" dirty="0" smtClean="0">
                          <a:solidFill>
                            <a:srgbClr val="FF0000"/>
                          </a:solidFill>
                          <a:effectLst/>
                          <a:latin typeface="Calibri" charset="0"/>
                        </a:rPr>
                        <a:t>3,792</a:t>
                      </a:r>
                      <a:endParaRPr lang="fi-FI" sz="1100" b="1" i="0" u="none" strike="noStrike" dirty="0">
                        <a:solidFill>
                          <a:srgbClr val="FF0000"/>
                        </a:solidFill>
                        <a:effectLst/>
                        <a:latin typeface="Calibri" charset="0"/>
                      </a:endParaRPr>
                    </a:p>
                  </a:txBody>
                  <a:tcPr marL="3751" marR="3751" marT="375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Calibri" charset="0"/>
                        </a:rPr>
                        <a:t> ILRI </a:t>
                      </a:r>
                    </a:p>
                  </a:txBody>
                  <a:tcPr marL="3751" marR="3751" marT="375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is-IS" sz="1100" b="0" i="0" u="none" strike="noStrike" dirty="0" smtClean="0">
                          <a:solidFill>
                            <a:srgbClr val="000000"/>
                          </a:solidFill>
                          <a:effectLst/>
                          <a:latin typeface="Calibri" charset="0"/>
                        </a:rPr>
                        <a:t>105</a:t>
                      </a:r>
                      <a:endParaRPr lang="is-IS" sz="1100" b="0" i="0" u="none" strike="noStrike" dirty="0">
                        <a:solidFill>
                          <a:srgbClr val="000000"/>
                        </a:solidFill>
                        <a:effectLst/>
                        <a:latin typeface="Calibri" charset="0"/>
                      </a:endParaRPr>
                    </a:p>
                  </a:txBody>
                  <a:tcPr marL="3751" marR="3751" marT="375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cs-CZ" sz="1100" b="1" i="0" u="none" strike="noStrike" dirty="0">
                          <a:solidFill>
                            <a:srgbClr val="FF0000"/>
                          </a:solidFill>
                          <a:effectLst/>
                          <a:latin typeface="Calibri" charset="0"/>
                        </a:rPr>
                        <a:t> </a:t>
                      </a:r>
                      <a:r>
                        <a:rPr lang="cs-CZ" sz="1100" b="1" i="0" u="none" strike="noStrike" dirty="0" smtClean="0">
                          <a:solidFill>
                            <a:srgbClr val="FF0000"/>
                          </a:solidFill>
                          <a:effectLst/>
                          <a:latin typeface="Calibri" charset="0"/>
                        </a:rPr>
                        <a:t>3,698 </a:t>
                      </a:r>
                      <a:endParaRPr lang="cs-CZ" sz="1100" b="1" i="0" u="none" strike="noStrike" dirty="0">
                        <a:solidFill>
                          <a:srgbClr val="FF0000"/>
                        </a:solidFill>
                        <a:effectLst/>
                        <a:latin typeface="Calibri" charset="0"/>
                      </a:endParaRPr>
                    </a:p>
                  </a:txBody>
                  <a:tcPr marL="3751" marR="3751" marT="375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i-FI" sz="1100" b="1" i="0" u="none" strike="noStrike" dirty="0">
                          <a:solidFill>
                            <a:srgbClr val="000000"/>
                          </a:solidFill>
                          <a:effectLst/>
                          <a:latin typeface="Calibri" charset="0"/>
                        </a:rPr>
                        <a:t> </a:t>
                      </a:r>
                      <a:r>
                        <a:rPr lang="fi-FI" sz="1100" b="1" i="0" u="none" strike="noStrike" dirty="0" smtClean="0">
                          <a:solidFill>
                            <a:srgbClr val="000000"/>
                          </a:solidFill>
                          <a:effectLst/>
                          <a:latin typeface="Calibri" charset="0"/>
                        </a:rPr>
                        <a:t>2,896</a:t>
                      </a:r>
                      <a:endParaRPr lang="fi-FI" sz="1100" b="1" i="0" u="none" strike="noStrike" dirty="0">
                        <a:solidFill>
                          <a:srgbClr val="000000"/>
                        </a:solidFill>
                        <a:effectLst/>
                        <a:latin typeface="Calibri" charset="0"/>
                      </a:endParaRPr>
                    </a:p>
                  </a:txBody>
                  <a:tcPr marL="3751" marR="3751" marT="375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mr-IN" sz="1100" b="1" i="0" u="none" strike="noStrike">
                          <a:solidFill>
                            <a:srgbClr val="000000"/>
                          </a:solidFill>
                          <a:effectLst/>
                          <a:latin typeface="Calibri" charset="0"/>
                        </a:rPr>
                        <a:t> -   </a:t>
                      </a:r>
                    </a:p>
                  </a:txBody>
                  <a:tcPr marL="3751" marR="3751" marT="375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i-FI" sz="1100" b="1" i="0" u="none" strike="noStrike" dirty="0">
                          <a:solidFill>
                            <a:srgbClr val="000000"/>
                          </a:solidFill>
                          <a:effectLst/>
                          <a:latin typeface="Calibri" charset="0"/>
                        </a:rPr>
                        <a:t> </a:t>
                      </a:r>
                      <a:r>
                        <a:rPr lang="fi-FI" sz="1100" b="1" i="0" u="none" strike="noStrike" dirty="0" smtClean="0">
                          <a:solidFill>
                            <a:srgbClr val="000000"/>
                          </a:solidFill>
                          <a:effectLst/>
                          <a:latin typeface="Calibri" charset="0"/>
                        </a:rPr>
                        <a:t>750</a:t>
                      </a:r>
                      <a:endParaRPr lang="fi-FI" sz="1100" b="1" i="0" u="none" strike="noStrike" dirty="0">
                        <a:solidFill>
                          <a:srgbClr val="000000"/>
                        </a:solidFill>
                        <a:effectLst/>
                        <a:latin typeface="Calibri" charset="0"/>
                      </a:endParaRPr>
                    </a:p>
                  </a:txBody>
                  <a:tcPr marL="3751" marR="3751" marT="375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is-IS" sz="1100" b="1" i="0" u="none" strike="noStrike" dirty="0">
                          <a:solidFill>
                            <a:srgbClr val="000000"/>
                          </a:solidFill>
                          <a:effectLst/>
                          <a:latin typeface="Calibri" charset="0"/>
                        </a:rPr>
                        <a:t> </a:t>
                      </a:r>
                      <a:r>
                        <a:rPr lang="is-IS" sz="1100" b="1" i="0" u="none" strike="noStrike" dirty="0" smtClean="0">
                          <a:solidFill>
                            <a:srgbClr val="000000"/>
                          </a:solidFill>
                          <a:effectLst/>
                          <a:latin typeface="Calibri" charset="0"/>
                        </a:rPr>
                        <a:t>52</a:t>
                      </a:r>
                      <a:endParaRPr lang="is-IS" sz="1100" b="1" i="0" u="none" strike="noStrike" dirty="0">
                        <a:solidFill>
                          <a:srgbClr val="000000"/>
                        </a:solidFill>
                        <a:effectLst/>
                        <a:latin typeface="Calibri" charset="0"/>
                      </a:endParaRPr>
                    </a:p>
                  </a:txBody>
                  <a:tcPr marL="3751" marR="3751" marT="375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n-US" sz="1100" b="0" i="0" u="none" strike="noStrike">
                        <a:solidFill>
                          <a:srgbClr val="000000"/>
                        </a:solidFill>
                        <a:effectLst/>
                        <a:latin typeface="Calibri" charset="0"/>
                      </a:endParaRPr>
                    </a:p>
                  </a:txBody>
                  <a:tcPr marL="3751" marR="3751" marT="3751" marB="0" anchor="b">
                    <a:lnL w="6350" cap="flat" cmpd="sng" algn="ctr">
                      <a:solidFill>
                        <a:srgbClr val="000000"/>
                      </a:solidFill>
                      <a:prstDash val="solid"/>
                      <a:round/>
                      <a:headEnd type="none" w="med" len="med"/>
                      <a:tailEnd type="none" w="med" len="med"/>
                    </a:lnL>
                    <a:lnR>
                      <a:noFill/>
                    </a:lnR>
                    <a:lnT>
                      <a:noFill/>
                    </a:lnT>
                    <a:lnB>
                      <a:noFill/>
                    </a:lnB>
                  </a:tcPr>
                </a:tc>
              </a:tr>
              <a:tr h="211138">
                <a:tc>
                  <a:txBody>
                    <a:bodyPr/>
                    <a:lstStyle/>
                    <a:p>
                      <a:pPr algn="l" fontAlgn="b"/>
                      <a:endParaRPr lang="en-US" sz="1100" b="0" i="0" u="none" strike="noStrike">
                        <a:solidFill>
                          <a:srgbClr val="000000"/>
                        </a:solidFill>
                        <a:effectLst/>
                        <a:latin typeface="Calibri" charset="0"/>
                      </a:endParaRPr>
                    </a:p>
                  </a:txBody>
                  <a:tcPr marL="3751" marR="3751" marT="3751"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n-US" sz="1100" b="0" i="0" u="none" strike="noStrike">
                          <a:solidFill>
                            <a:srgbClr val="000000"/>
                          </a:solidFill>
                          <a:effectLst/>
                          <a:latin typeface="Calibri" charset="0"/>
                        </a:rPr>
                        <a:t>Livestock Health</a:t>
                      </a:r>
                    </a:p>
                  </a:txBody>
                  <a:tcPr marL="3751" marR="3751" marT="375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i-FI" sz="1100" b="0" i="0" u="none" strike="noStrike" dirty="0">
                          <a:solidFill>
                            <a:srgbClr val="000000"/>
                          </a:solidFill>
                          <a:effectLst/>
                          <a:latin typeface="Calibri" charset="0"/>
                        </a:rPr>
                        <a:t> </a:t>
                      </a:r>
                      <a:r>
                        <a:rPr lang="fi-FI" sz="1100" b="0" i="0" u="none" strike="noStrike" dirty="0" smtClean="0">
                          <a:solidFill>
                            <a:srgbClr val="000000"/>
                          </a:solidFill>
                          <a:effectLst/>
                          <a:latin typeface="Calibri" charset="0"/>
                        </a:rPr>
                        <a:t>3,918</a:t>
                      </a:r>
                      <a:endParaRPr lang="fi-FI" sz="1100" b="0" i="0" u="none" strike="noStrike" dirty="0">
                        <a:solidFill>
                          <a:srgbClr val="000000"/>
                        </a:solidFill>
                        <a:effectLst/>
                        <a:latin typeface="Calibri" charset="0"/>
                      </a:endParaRPr>
                    </a:p>
                  </a:txBody>
                  <a:tcPr marL="3751" marR="3751" marT="375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sk-SK" sz="1100" b="0" i="0" u="none" strike="noStrike" dirty="0">
                          <a:solidFill>
                            <a:srgbClr val="000000"/>
                          </a:solidFill>
                          <a:effectLst/>
                          <a:latin typeface="Calibri" charset="0"/>
                        </a:rPr>
                        <a:t> SLU </a:t>
                      </a:r>
                    </a:p>
                  </a:txBody>
                  <a:tcPr marL="3751" marR="3751" marT="375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is-IS" sz="1100" b="0" i="0" u="none" strike="noStrike" dirty="0">
                          <a:solidFill>
                            <a:srgbClr val="000000"/>
                          </a:solidFill>
                          <a:effectLst/>
                          <a:latin typeface="Calibri" charset="0"/>
                        </a:rPr>
                        <a:t> </a:t>
                      </a:r>
                      <a:r>
                        <a:rPr lang="is-IS" sz="1100" b="0" i="0" u="none" strike="noStrike" dirty="0" smtClean="0">
                          <a:solidFill>
                            <a:srgbClr val="000000"/>
                          </a:solidFill>
                          <a:effectLst/>
                          <a:latin typeface="Calibri" charset="0"/>
                        </a:rPr>
                        <a:t>31</a:t>
                      </a:r>
                      <a:endParaRPr lang="is-IS" sz="1100" b="0" i="0" u="none" strike="noStrike" dirty="0">
                        <a:solidFill>
                          <a:srgbClr val="000000"/>
                        </a:solidFill>
                        <a:effectLst/>
                        <a:latin typeface="Calibri" charset="0"/>
                      </a:endParaRPr>
                    </a:p>
                  </a:txBody>
                  <a:tcPr marL="3751" marR="3751" marT="375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is-IS" sz="1100" b="0" i="0" u="none" strike="noStrike" dirty="0">
                          <a:solidFill>
                            <a:srgbClr val="000000"/>
                          </a:solidFill>
                          <a:effectLst/>
                          <a:latin typeface="Calibri" charset="0"/>
                        </a:rPr>
                        <a:t> </a:t>
                      </a:r>
                      <a:r>
                        <a:rPr lang="is-IS" sz="1100" b="0" i="0" u="none" strike="noStrike" dirty="0" smtClean="0">
                          <a:solidFill>
                            <a:srgbClr val="000000"/>
                          </a:solidFill>
                          <a:effectLst/>
                          <a:latin typeface="Calibri" charset="0"/>
                        </a:rPr>
                        <a:t>3,878</a:t>
                      </a:r>
                      <a:endParaRPr lang="is-IS" sz="1100" b="0" i="0" u="none" strike="noStrike" dirty="0">
                        <a:solidFill>
                          <a:srgbClr val="000000"/>
                        </a:solidFill>
                        <a:effectLst/>
                        <a:latin typeface="Calibri" charset="0"/>
                      </a:endParaRPr>
                    </a:p>
                  </a:txBody>
                  <a:tcPr marL="3751" marR="3751" marT="375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is-IS" sz="1100" b="0" i="0" u="none" strike="noStrike" dirty="0">
                          <a:solidFill>
                            <a:srgbClr val="000000"/>
                          </a:solidFill>
                          <a:effectLst/>
                          <a:latin typeface="Calibri" charset="0"/>
                        </a:rPr>
                        <a:t> </a:t>
                      </a:r>
                      <a:r>
                        <a:rPr lang="is-IS" sz="1100" b="0" i="0" u="none" strike="noStrike" dirty="0" smtClean="0">
                          <a:solidFill>
                            <a:srgbClr val="000000"/>
                          </a:solidFill>
                          <a:effectLst/>
                          <a:latin typeface="Calibri" charset="0"/>
                        </a:rPr>
                        <a:t>3,499</a:t>
                      </a:r>
                      <a:endParaRPr lang="is-IS" sz="1100" b="0" i="0" u="none" strike="noStrike" dirty="0">
                        <a:solidFill>
                          <a:srgbClr val="000000"/>
                        </a:solidFill>
                        <a:effectLst/>
                        <a:latin typeface="Calibri" charset="0"/>
                      </a:endParaRPr>
                    </a:p>
                  </a:txBody>
                  <a:tcPr marL="3751" marR="3751" marT="375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mr-IN" sz="1100" b="0" i="0" u="none" strike="noStrike">
                          <a:solidFill>
                            <a:srgbClr val="000000"/>
                          </a:solidFill>
                          <a:effectLst/>
                          <a:latin typeface="Calibri" charset="0"/>
                        </a:rPr>
                        <a:t> -   </a:t>
                      </a:r>
                    </a:p>
                  </a:txBody>
                  <a:tcPr marL="3751" marR="3751" marT="375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i-FI" sz="1100" b="0" i="0" u="none" strike="noStrike" dirty="0">
                          <a:solidFill>
                            <a:srgbClr val="000000"/>
                          </a:solidFill>
                          <a:effectLst/>
                          <a:latin typeface="Calibri" charset="0"/>
                        </a:rPr>
                        <a:t> </a:t>
                      </a:r>
                      <a:r>
                        <a:rPr lang="fi-FI" sz="1100" b="0" i="0" u="none" strike="noStrike" dirty="0" smtClean="0">
                          <a:solidFill>
                            <a:srgbClr val="000000"/>
                          </a:solidFill>
                          <a:effectLst/>
                          <a:latin typeface="Calibri" charset="0"/>
                        </a:rPr>
                        <a:t>30</a:t>
                      </a:r>
                      <a:endParaRPr lang="fi-FI" sz="1100" b="0" i="0" u="none" strike="noStrike" dirty="0">
                        <a:solidFill>
                          <a:srgbClr val="000000"/>
                        </a:solidFill>
                        <a:effectLst/>
                        <a:latin typeface="Calibri" charset="0"/>
                      </a:endParaRPr>
                    </a:p>
                  </a:txBody>
                  <a:tcPr marL="3751" marR="3751" marT="375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is-IS" sz="1100" b="0" i="0" u="none" strike="noStrike" dirty="0">
                          <a:solidFill>
                            <a:srgbClr val="000000"/>
                          </a:solidFill>
                          <a:effectLst/>
                          <a:latin typeface="Calibri" charset="0"/>
                        </a:rPr>
                        <a:t> </a:t>
                      </a:r>
                      <a:r>
                        <a:rPr lang="is-IS" sz="1100" b="0" i="0" u="none" strike="noStrike" dirty="0" smtClean="0">
                          <a:solidFill>
                            <a:srgbClr val="000000"/>
                          </a:solidFill>
                          <a:effectLst/>
                          <a:latin typeface="Calibri" charset="0"/>
                        </a:rPr>
                        <a:t>348</a:t>
                      </a:r>
                      <a:endParaRPr lang="is-IS" sz="1100" b="0" i="0" u="none" strike="noStrike" dirty="0">
                        <a:solidFill>
                          <a:srgbClr val="000000"/>
                        </a:solidFill>
                        <a:effectLst/>
                        <a:latin typeface="Calibri" charset="0"/>
                      </a:endParaRPr>
                    </a:p>
                  </a:txBody>
                  <a:tcPr marL="3751" marR="3751" marT="375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n-US" sz="1100" b="0" i="0" u="none" strike="noStrike">
                        <a:solidFill>
                          <a:srgbClr val="000000"/>
                        </a:solidFill>
                        <a:effectLst/>
                        <a:latin typeface="Calibri" charset="0"/>
                      </a:endParaRPr>
                    </a:p>
                  </a:txBody>
                  <a:tcPr marL="3751" marR="3751" marT="3751" marB="0" anchor="b">
                    <a:lnL w="6350" cap="flat" cmpd="sng" algn="ctr">
                      <a:solidFill>
                        <a:srgbClr val="000000"/>
                      </a:solidFill>
                      <a:prstDash val="solid"/>
                      <a:round/>
                      <a:headEnd type="none" w="med" len="med"/>
                      <a:tailEnd type="none" w="med" len="med"/>
                    </a:lnL>
                    <a:lnR>
                      <a:noFill/>
                    </a:lnR>
                    <a:lnT>
                      <a:noFill/>
                    </a:lnT>
                    <a:lnB>
                      <a:noFill/>
                    </a:lnB>
                  </a:tcPr>
                </a:tc>
              </a:tr>
              <a:tr h="211138">
                <a:tc>
                  <a:txBody>
                    <a:bodyPr/>
                    <a:lstStyle/>
                    <a:p>
                      <a:pPr algn="l" fontAlgn="b"/>
                      <a:endParaRPr lang="en-US" sz="1100" b="0" i="0" u="none" strike="noStrike">
                        <a:solidFill>
                          <a:srgbClr val="000000"/>
                        </a:solidFill>
                        <a:effectLst/>
                        <a:latin typeface="Calibri" charset="0"/>
                      </a:endParaRPr>
                    </a:p>
                  </a:txBody>
                  <a:tcPr marL="3751" marR="3751" marT="3751"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sk-SK" sz="1100" b="1" i="1" u="none" strike="noStrike">
                          <a:solidFill>
                            <a:srgbClr val="000000"/>
                          </a:solidFill>
                          <a:effectLst/>
                          <a:latin typeface="Calibri" charset="0"/>
                        </a:rPr>
                        <a:t> </a:t>
                      </a:r>
                    </a:p>
                  </a:txBody>
                  <a:tcPr marL="3751" marR="3751" marT="375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sk-SK" sz="1100" b="1" i="1" u="none" strike="noStrike" dirty="0">
                          <a:solidFill>
                            <a:srgbClr val="000000"/>
                          </a:solidFill>
                          <a:effectLst/>
                          <a:latin typeface="Calibri" charset="0"/>
                        </a:rPr>
                        <a:t> </a:t>
                      </a:r>
                    </a:p>
                  </a:txBody>
                  <a:tcPr marL="3751" marR="3751" marT="375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Calibri" charset="0"/>
                        </a:rPr>
                        <a:t> ILRI </a:t>
                      </a:r>
                    </a:p>
                  </a:txBody>
                  <a:tcPr marL="3751" marR="3751" marT="375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cs-CZ" sz="1100" b="0" i="0" u="none" strike="noStrike" dirty="0">
                          <a:solidFill>
                            <a:srgbClr val="000000"/>
                          </a:solidFill>
                          <a:effectLst/>
                          <a:latin typeface="Calibri" charset="0"/>
                        </a:rPr>
                        <a:t> </a:t>
                      </a:r>
                      <a:r>
                        <a:rPr lang="cs-CZ" sz="1100" b="0" i="0" u="none" strike="noStrike" dirty="0" smtClean="0">
                          <a:solidFill>
                            <a:srgbClr val="000000"/>
                          </a:solidFill>
                          <a:effectLst/>
                          <a:latin typeface="Calibri" charset="0"/>
                        </a:rPr>
                        <a:t>9</a:t>
                      </a:r>
                      <a:endParaRPr lang="cs-CZ" sz="1100" b="0" i="0" u="none" strike="noStrike" dirty="0">
                        <a:solidFill>
                          <a:srgbClr val="000000"/>
                        </a:solidFill>
                        <a:effectLst/>
                        <a:latin typeface="Calibri" charset="0"/>
                      </a:endParaRPr>
                    </a:p>
                  </a:txBody>
                  <a:tcPr marL="3751" marR="3751" marT="375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sk-SK" sz="1100" b="0" i="0" u="none" strike="noStrike" dirty="0">
                          <a:solidFill>
                            <a:srgbClr val="000000"/>
                          </a:solidFill>
                          <a:effectLst/>
                          <a:latin typeface="Calibri" charset="0"/>
                        </a:rPr>
                        <a:t> </a:t>
                      </a:r>
                    </a:p>
                  </a:txBody>
                  <a:tcPr marL="3751" marR="3751" marT="375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sk-SK" sz="1100" b="0" i="0" u="none" strike="noStrike">
                          <a:solidFill>
                            <a:srgbClr val="000000"/>
                          </a:solidFill>
                          <a:effectLst/>
                          <a:latin typeface="Calibri" charset="0"/>
                        </a:rPr>
                        <a:t> </a:t>
                      </a:r>
                    </a:p>
                  </a:txBody>
                  <a:tcPr marL="3751" marR="3751" marT="375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sk-SK" sz="1100" b="0" i="0" u="none" strike="noStrike">
                          <a:solidFill>
                            <a:srgbClr val="000000"/>
                          </a:solidFill>
                          <a:effectLst/>
                          <a:latin typeface="Calibri" charset="0"/>
                        </a:rPr>
                        <a:t> </a:t>
                      </a:r>
                    </a:p>
                  </a:txBody>
                  <a:tcPr marL="3751" marR="3751" marT="375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sk-SK" sz="1100" b="0" i="0" u="none" strike="noStrike">
                          <a:solidFill>
                            <a:srgbClr val="000000"/>
                          </a:solidFill>
                          <a:effectLst/>
                          <a:latin typeface="Calibri" charset="0"/>
                        </a:rPr>
                        <a:t> </a:t>
                      </a:r>
                    </a:p>
                  </a:txBody>
                  <a:tcPr marL="3751" marR="3751" marT="375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sk-SK" sz="1100" b="0" i="0" u="none" strike="noStrike">
                          <a:solidFill>
                            <a:srgbClr val="000000"/>
                          </a:solidFill>
                          <a:effectLst/>
                          <a:latin typeface="Calibri" charset="0"/>
                        </a:rPr>
                        <a:t> </a:t>
                      </a:r>
                    </a:p>
                  </a:txBody>
                  <a:tcPr marL="3751" marR="3751" marT="375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n-US" sz="1100" b="0" i="0" u="none" strike="noStrike">
                        <a:solidFill>
                          <a:srgbClr val="000000"/>
                        </a:solidFill>
                        <a:effectLst/>
                        <a:latin typeface="Calibri" charset="0"/>
                      </a:endParaRPr>
                    </a:p>
                  </a:txBody>
                  <a:tcPr marL="3751" marR="3751" marT="3751" marB="0" anchor="b">
                    <a:lnL w="6350" cap="flat" cmpd="sng" algn="ctr">
                      <a:solidFill>
                        <a:srgbClr val="000000"/>
                      </a:solidFill>
                      <a:prstDash val="solid"/>
                      <a:round/>
                      <a:headEnd type="none" w="med" len="med"/>
                      <a:tailEnd type="none" w="med" len="med"/>
                    </a:lnL>
                    <a:lnR>
                      <a:noFill/>
                    </a:lnR>
                    <a:lnT>
                      <a:noFill/>
                    </a:lnT>
                    <a:lnB>
                      <a:noFill/>
                    </a:lnB>
                  </a:tcPr>
                </a:tc>
              </a:tr>
              <a:tr h="211138">
                <a:tc>
                  <a:txBody>
                    <a:bodyPr/>
                    <a:lstStyle/>
                    <a:p>
                      <a:pPr algn="l" fontAlgn="b"/>
                      <a:endParaRPr lang="en-US" sz="1100" b="0" i="0" u="none" strike="noStrike">
                        <a:solidFill>
                          <a:srgbClr val="000000"/>
                        </a:solidFill>
                        <a:effectLst/>
                        <a:latin typeface="Calibri" charset="0"/>
                      </a:endParaRPr>
                    </a:p>
                  </a:txBody>
                  <a:tcPr marL="3751" marR="3751" marT="3751"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n-US" sz="1100" b="0" i="0" u="none" strike="noStrike">
                          <a:solidFill>
                            <a:srgbClr val="000000"/>
                          </a:solidFill>
                          <a:effectLst/>
                          <a:latin typeface="Calibri" charset="0"/>
                        </a:rPr>
                        <a:t>Feeds and Forages</a:t>
                      </a:r>
                    </a:p>
                  </a:txBody>
                  <a:tcPr marL="3751" marR="3751" marT="375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mr-IN" sz="1100" b="0" i="0" u="none" strike="noStrike" dirty="0">
                          <a:solidFill>
                            <a:srgbClr val="000000"/>
                          </a:solidFill>
                          <a:effectLst/>
                          <a:latin typeface="Calibri" charset="0"/>
                        </a:rPr>
                        <a:t> -   </a:t>
                      </a:r>
                    </a:p>
                  </a:txBody>
                  <a:tcPr marL="3751" marR="3751" marT="375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sk-SK" sz="1100" b="0" i="0" u="none" strike="noStrike" dirty="0">
                          <a:solidFill>
                            <a:srgbClr val="000000"/>
                          </a:solidFill>
                          <a:effectLst/>
                          <a:latin typeface="Calibri" charset="0"/>
                        </a:rPr>
                        <a:t> </a:t>
                      </a:r>
                    </a:p>
                  </a:txBody>
                  <a:tcPr marL="3751" marR="3751" marT="375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mr-IN" sz="1100" b="0" i="0" u="none" strike="noStrike">
                          <a:solidFill>
                            <a:srgbClr val="000000"/>
                          </a:solidFill>
                          <a:effectLst/>
                          <a:latin typeface="Calibri" charset="0"/>
                        </a:rPr>
                        <a:t> -   </a:t>
                      </a:r>
                    </a:p>
                  </a:txBody>
                  <a:tcPr marL="3751" marR="3751" marT="375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mr-IN" sz="1100" b="0" i="0" u="none" strike="noStrike" dirty="0">
                          <a:solidFill>
                            <a:srgbClr val="000000"/>
                          </a:solidFill>
                          <a:effectLst/>
                          <a:latin typeface="Calibri" charset="0"/>
                        </a:rPr>
                        <a:t> -   </a:t>
                      </a:r>
                    </a:p>
                  </a:txBody>
                  <a:tcPr marL="3751" marR="3751" marT="375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mr-IN" sz="1100" b="0" i="0" u="none" strike="noStrike">
                          <a:solidFill>
                            <a:srgbClr val="000000"/>
                          </a:solidFill>
                          <a:effectLst/>
                          <a:latin typeface="Calibri" charset="0"/>
                        </a:rPr>
                        <a:t> -   </a:t>
                      </a:r>
                    </a:p>
                  </a:txBody>
                  <a:tcPr marL="3751" marR="3751" marT="375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mr-IN" sz="1100" b="0" i="0" u="none" strike="noStrike">
                          <a:solidFill>
                            <a:srgbClr val="000000"/>
                          </a:solidFill>
                          <a:effectLst/>
                          <a:latin typeface="Calibri" charset="0"/>
                        </a:rPr>
                        <a:t> -   </a:t>
                      </a:r>
                    </a:p>
                  </a:txBody>
                  <a:tcPr marL="3751" marR="3751" marT="375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mr-IN" sz="1100" b="0" i="0" u="none" strike="noStrike">
                          <a:solidFill>
                            <a:srgbClr val="000000"/>
                          </a:solidFill>
                          <a:effectLst/>
                          <a:latin typeface="Calibri" charset="0"/>
                        </a:rPr>
                        <a:t> -   </a:t>
                      </a:r>
                    </a:p>
                  </a:txBody>
                  <a:tcPr marL="3751" marR="3751" marT="375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mr-IN" sz="1100" b="0" i="0" u="none" strike="noStrike">
                          <a:solidFill>
                            <a:srgbClr val="000000"/>
                          </a:solidFill>
                          <a:effectLst/>
                          <a:latin typeface="Calibri" charset="0"/>
                        </a:rPr>
                        <a:t> -   </a:t>
                      </a:r>
                    </a:p>
                  </a:txBody>
                  <a:tcPr marL="3751" marR="3751" marT="375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n-US" sz="1100" b="0" i="0" u="none" strike="noStrike">
                        <a:solidFill>
                          <a:srgbClr val="000000"/>
                        </a:solidFill>
                        <a:effectLst/>
                        <a:latin typeface="Calibri" charset="0"/>
                      </a:endParaRPr>
                    </a:p>
                  </a:txBody>
                  <a:tcPr marL="3751" marR="3751" marT="3751" marB="0" anchor="b">
                    <a:lnL w="6350" cap="flat" cmpd="sng" algn="ctr">
                      <a:solidFill>
                        <a:srgbClr val="000000"/>
                      </a:solidFill>
                      <a:prstDash val="solid"/>
                      <a:round/>
                      <a:headEnd type="none" w="med" len="med"/>
                      <a:tailEnd type="none" w="med" len="med"/>
                    </a:lnL>
                    <a:lnR>
                      <a:noFill/>
                    </a:lnR>
                    <a:lnT>
                      <a:noFill/>
                    </a:lnT>
                    <a:lnB>
                      <a:noFill/>
                    </a:lnB>
                  </a:tcPr>
                </a:tc>
              </a:tr>
              <a:tr h="211138">
                <a:tc>
                  <a:txBody>
                    <a:bodyPr/>
                    <a:lstStyle/>
                    <a:p>
                      <a:pPr algn="l" fontAlgn="b"/>
                      <a:endParaRPr lang="en-US" sz="1100" b="0" i="0" u="none" strike="noStrike">
                        <a:solidFill>
                          <a:srgbClr val="000000"/>
                        </a:solidFill>
                        <a:effectLst/>
                        <a:latin typeface="Calibri" charset="0"/>
                      </a:endParaRPr>
                    </a:p>
                  </a:txBody>
                  <a:tcPr marL="3751" marR="3751" marT="3751"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n-US" sz="1100" b="0" i="0" u="none" strike="noStrike">
                          <a:solidFill>
                            <a:srgbClr val="000000"/>
                          </a:solidFill>
                          <a:effectLst/>
                          <a:latin typeface="Calibri" charset="0"/>
                        </a:rPr>
                        <a:t>Livestock Environment</a:t>
                      </a:r>
                    </a:p>
                  </a:txBody>
                  <a:tcPr marL="3751" marR="3751" marT="375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is-IS" sz="1100" b="0" i="0" u="none" strike="noStrike" dirty="0">
                          <a:solidFill>
                            <a:srgbClr val="000000"/>
                          </a:solidFill>
                          <a:effectLst/>
                          <a:latin typeface="Calibri" charset="0"/>
                        </a:rPr>
                        <a:t> </a:t>
                      </a:r>
                      <a:r>
                        <a:rPr lang="is-IS" sz="1100" b="0" i="0" u="none" strike="noStrike" dirty="0" smtClean="0">
                          <a:solidFill>
                            <a:srgbClr val="000000"/>
                          </a:solidFill>
                          <a:effectLst/>
                          <a:latin typeface="Calibri" charset="0"/>
                        </a:rPr>
                        <a:t>2,225</a:t>
                      </a:r>
                      <a:endParaRPr lang="is-IS" sz="1100" b="0" i="0" u="none" strike="noStrike" dirty="0">
                        <a:solidFill>
                          <a:srgbClr val="000000"/>
                        </a:solidFill>
                        <a:effectLst/>
                        <a:latin typeface="Calibri" charset="0"/>
                      </a:endParaRPr>
                    </a:p>
                  </a:txBody>
                  <a:tcPr marL="3751" marR="3751" marT="375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Calibri" charset="0"/>
                        </a:rPr>
                        <a:t> ILRI </a:t>
                      </a:r>
                    </a:p>
                  </a:txBody>
                  <a:tcPr marL="3751" marR="3751" marT="375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uk-UA" sz="1100" b="0" i="0" u="none" strike="noStrike" dirty="0">
                          <a:solidFill>
                            <a:srgbClr val="000000"/>
                          </a:solidFill>
                          <a:effectLst/>
                          <a:latin typeface="Calibri" charset="0"/>
                        </a:rPr>
                        <a:t> </a:t>
                      </a:r>
                      <a:r>
                        <a:rPr lang="uk-UA" sz="1100" b="0" i="0" u="none" strike="noStrike" dirty="0" smtClean="0">
                          <a:solidFill>
                            <a:srgbClr val="000000"/>
                          </a:solidFill>
                          <a:effectLst/>
                          <a:latin typeface="Calibri" charset="0"/>
                        </a:rPr>
                        <a:t>500 </a:t>
                      </a:r>
                      <a:endParaRPr lang="uk-UA" sz="1100" b="0" i="0" u="none" strike="noStrike" dirty="0">
                        <a:solidFill>
                          <a:srgbClr val="000000"/>
                        </a:solidFill>
                        <a:effectLst/>
                        <a:latin typeface="Calibri" charset="0"/>
                      </a:endParaRPr>
                    </a:p>
                  </a:txBody>
                  <a:tcPr marL="3751" marR="3751" marT="375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i-FI" sz="1100" b="0" i="0" u="none" strike="noStrike" dirty="0">
                          <a:solidFill>
                            <a:srgbClr val="000000"/>
                          </a:solidFill>
                          <a:effectLst/>
                          <a:latin typeface="Calibri" charset="0"/>
                        </a:rPr>
                        <a:t> </a:t>
                      </a:r>
                      <a:r>
                        <a:rPr lang="fi-FI" sz="1100" b="0" i="0" u="none" strike="noStrike" dirty="0" smtClean="0">
                          <a:solidFill>
                            <a:srgbClr val="000000"/>
                          </a:solidFill>
                          <a:effectLst/>
                          <a:latin typeface="Calibri" charset="0"/>
                        </a:rPr>
                        <a:t>2,175</a:t>
                      </a:r>
                      <a:endParaRPr lang="fi-FI" sz="1100" b="0" i="0" u="none" strike="noStrike" dirty="0">
                        <a:solidFill>
                          <a:srgbClr val="000000"/>
                        </a:solidFill>
                        <a:effectLst/>
                        <a:latin typeface="Calibri" charset="0"/>
                      </a:endParaRPr>
                    </a:p>
                  </a:txBody>
                  <a:tcPr marL="3751" marR="3751" marT="375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uk-UA" sz="1100" b="0" i="0" u="none" strike="noStrike" dirty="0">
                          <a:solidFill>
                            <a:srgbClr val="000000"/>
                          </a:solidFill>
                          <a:effectLst/>
                          <a:latin typeface="Calibri" charset="0"/>
                        </a:rPr>
                        <a:t> </a:t>
                      </a:r>
                      <a:r>
                        <a:rPr lang="uk-UA" sz="1100" b="0" i="0" u="none" strike="noStrike" dirty="0" smtClean="0">
                          <a:solidFill>
                            <a:srgbClr val="000000"/>
                          </a:solidFill>
                          <a:effectLst/>
                          <a:latin typeface="Calibri" charset="0"/>
                        </a:rPr>
                        <a:t>975</a:t>
                      </a:r>
                      <a:endParaRPr lang="uk-UA" sz="1100" b="0" i="0" u="none" strike="noStrike" dirty="0">
                        <a:solidFill>
                          <a:srgbClr val="000000"/>
                        </a:solidFill>
                        <a:effectLst/>
                        <a:latin typeface="Calibri" charset="0"/>
                      </a:endParaRPr>
                    </a:p>
                  </a:txBody>
                  <a:tcPr marL="3751" marR="3751" marT="375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Calibri" charset="0"/>
                        </a:rPr>
                        <a:t> </a:t>
                      </a:r>
                      <a:r>
                        <a:rPr lang="en-US" sz="1100" b="0" i="0" u="none" strike="noStrike" dirty="0" smtClean="0">
                          <a:solidFill>
                            <a:srgbClr val="000000"/>
                          </a:solidFill>
                          <a:effectLst/>
                          <a:latin typeface="Calibri" charset="0"/>
                        </a:rPr>
                        <a:t>900</a:t>
                      </a:r>
                      <a:endParaRPr lang="en-US" sz="1100" b="0" i="0" u="none" strike="noStrike" dirty="0">
                        <a:solidFill>
                          <a:srgbClr val="000000"/>
                        </a:solidFill>
                        <a:effectLst/>
                        <a:latin typeface="Calibri" charset="0"/>
                      </a:endParaRPr>
                    </a:p>
                  </a:txBody>
                  <a:tcPr marL="3751" marR="3751" marT="375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a:solidFill>
                            <a:srgbClr val="000000"/>
                          </a:solidFill>
                          <a:effectLst/>
                          <a:latin typeface="Calibri" charset="0"/>
                        </a:rPr>
                        <a:t> 300,099 </a:t>
                      </a:r>
                    </a:p>
                  </a:txBody>
                  <a:tcPr marL="3751" marR="3751" marT="375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mr-IN" sz="1100" b="0" i="0" u="none" strike="noStrike" dirty="0">
                          <a:solidFill>
                            <a:srgbClr val="000000"/>
                          </a:solidFill>
                          <a:effectLst/>
                          <a:latin typeface="Calibri" charset="0"/>
                        </a:rPr>
                        <a:t> -   </a:t>
                      </a:r>
                    </a:p>
                  </a:txBody>
                  <a:tcPr marL="3751" marR="3751" marT="375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n-US" sz="1100" b="0" i="0" u="none" strike="noStrike">
                        <a:solidFill>
                          <a:srgbClr val="000000"/>
                        </a:solidFill>
                        <a:effectLst/>
                        <a:latin typeface="Calibri" charset="0"/>
                      </a:endParaRPr>
                    </a:p>
                  </a:txBody>
                  <a:tcPr marL="3751" marR="3751" marT="3751" marB="0" anchor="b">
                    <a:lnL w="6350" cap="flat" cmpd="sng" algn="ctr">
                      <a:solidFill>
                        <a:srgbClr val="000000"/>
                      </a:solidFill>
                      <a:prstDash val="solid"/>
                      <a:round/>
                      <a:headEnd type="none" w="med" len="med"/>
                      <a:tailEnd type="none" w="med" len="med"/>
                    </a:lnL>
                    <a:lnR>
                      <a:noFill/>
                    </a:lnR>
                    <a:lnT>
                      <a:noFill/>
                    </a:lnT>
                    <a:lnB>
                      <a:noFill/>
                    </a:lnB>
                  </a:tcPr>
                </a:tc>
              </a:tr>
              <a:tr h="422277">
                <a:tc>
                  <a:txBody>
                    <a:bodyPr/>
                    <a:lstStyle/>
                    <a:p>
                      <a:pPr algn="l" fontAlgn="b"/>
                      <a:endParaRPr lang="en-US" sz="1100" b="0" i="0" u="none" strike="noStrike">
                        <a:solidFill>
                          <a:srgbClr val="000000"/>
                        </a:solidFill>
                        <a:effectLst/>
                        <a:latin typeface="Calibri" charset="0"/>
                      </a:endParaRPr>
                    </a:p>
                  </a:txBody>
                  <a:tcPr marL="3751" marR="3751" marT="3751"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n-US" sz="1100" b="0" i="0" u="none" strike="noStrike">
                          <a:solidFill>
                            <a:srgbClr val="000000"/>
                          </a:solidFill>
                          <a:effectLst/>
                          <a:latin typeface="Calibri" charset="0"/>
                        </a:rPr>
                        <a:t>Livestock Livelihoods and Agri-Food Systems</a:t>
                      </a:r>
                    </a:p>
                  </a:txBody>
                  <a:tcPr marL="3751" marR="3751" marT="375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mr-IN" sz="1100" b="0" i="0" u="none" strike="noStrike" dirty="0">
                          <a:solidFill>
                            <a:srgbClr val="000000"/>
                          </a:solidFill>
                          <a:effectLst/>
                          <a:latin typeface="Calibri" charset="0"/>
                        </a:rPr>
                        <a:t> -   </a:t>
                      </a:r>
                    </a:p>
                  </a:txBody>
                  <a:tcPr marL="3751" marR="3751" marT="375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sk-SK" sz="1100" b="0" i="0" u="none" strike="noStrike">
                          <a:solidFill>
                            <a:srgbClr val="000000"/>
                          </a:solidFill>
                          <a:effectLst/>
                          <a:latin typeface="Calibri" charset="0"/>
                        </a:rPr>
                        <a:t> </a:t>
                      </a:r>
                    </a:p>
                  </a:txBody>
                  <a:tcPr marL="3751" marR="3751" marT="375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mr-IN" sz="1100" b="0" i="0" u="none" strike="noStrike">
                          <a:solidFill>
                            <a:srgbClr val="000000"/>
                          </a:solidFill>
                          <a:effectLst/>
                          <a:latin typeface="Calibri" charset="0"/>
                        </a:rPr>
                        <a:t> -   </a:t>
                      </a:r>
                    </a:p>
                  </a:txBody>
                  <a:tcPr marL="3751" marR="3751" marT="375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mr-IN" sz="1100" b="0" i="0" u="none" strike="noStrike">
                          <a:solidFill>
                            <a:srgbClr val="000000"/>
                          </a:solidFill>
                          <a:effectLst/>
                          <a:latin typeface="Calibri" charset="0"/>
                        </a:rPr>
                        <a:t> -   </a:t>
                      </a:r>
                    </a:p>
                  </a:txBody>
                  <a:tcPr marL="3751" marR="3751" marT="375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mr-IN" sz="1100" b="0" i="0" u="none" strike="noStrike">
                          <a:solidFill>
                            <a:srgbClr val="000000"/>
                          </a:solidFill>
                          <a:effectLst/>
                          <a:latin typeface="Calibri" charset="0"/>
                        </a:rPr>
                        <a:t> -   </a:t>
                      </a:r>
                    </a:p>
                  </a:txBody>
                  <a:tcPr marL="3751" marR="3751" marT="375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mr-IN" sz="1100" b="0" i="0" u="none" strike="noStrike" dirty="0">
                          <a:solidFill>
                            <a:srgbClr val="000000"/>
                          </a:solidFill>
                          <a:effectLst/>
                          <a:latin typeface="Calibri" charset="0"/>
                        </a:rPr>
                        <a:t> -   </a:t>
                      </a:r>
                    </a:p>
                  </a:txBody>
                  <a:tcPr marL="3751" marR="3751" marT="375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mr-IN" sz="1100" b="0" i="0" u="none" strike="noStrike" dirty="0">
                          <a:solidFill>
                            <a:srgbClr val="000000"/>
                          </a:solidFill>
                          <a:effectLst/>
                          <a:latin typeface="Calibri" charset="0"/>
                        </a:rPr>
                        <a:t> -   </a:t>
                      </a:r>
                    </a:p>
                  </a:txBody>
                  <a:tcPr marL="3751" marR="3751" marT="375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mr-IN" sz="1100" b="0" i="0" u="none" strike="noStrike" dirty="0">
                          <a:solidFill>
                            <a:srgbClr val="000000"/>
                          </a:solidFill>
                          <a:effectLst/>
                          <a:latin typeface="Calibri" charset="0"/>
                        </a:rPr>
                        <a:t> -   </a:t>
                      </a:r>
                    </a:p>
                  </a:txBody>
                  <a:tcPr marL="3751" marR="3751" marT="375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n-US" sz="1100" b="0" i="0" u="none" strike="noStrike">
                        <a:solidFill>
                          <a:srgbClr val="000000"/>
                        </a:solidFill>
                        <a:effectLst/>
                        <a:latin typeface="Calibri" charset="0"/>
                      </a:endParaRPr>
                    </a:p>
                  </a:txBody>
                  <a:tcPr marL="3751" marR="3751" marT="3751" marB="0" anchor="b">
                    <a:lnL w="6350" cap="flat" cmpd="sng" algn="ctr">
                      <a:solidFill>
                        <a:srgbClr val="000000"/>
                      </a:solidFill>
                      <a:prstDash val="solid"/>
                      <a:round/>
                      <a:headEnd type="none" w="med" len="med"/>
                      <a:tailEnd type="none" w="med" len="med"/>
                    </a:lnL>
                    <a:lnR>
                      <a:noFill/>
                    </a:lnR>
                    <a:lnT>
                      <a:noFill/>
                    </a:lnT>
                    <a:lnB>
                      <a:noFill/>
                    </a:lnB>
                  </a:tcPr>
                </a:tc>
              </a:tr>
              <a:tr h="211138">
                <a:tc>
                  <a:txBody>
                    <a:bodyPr/>
                    <a:lstStyle/>
                    <a:p>
                      <a:pPr algn="l" fontAlgn="b"/>
                      <a:endParaRPr lang="en-US" sz="1100" b="0" i="0" u="none" strike="noStrike">
                        <a:solidFill>
                          <a:srgbClr val="000000"/>
                        </a:solidFill>
                        <a:effectLst/>
                        <a:latin typeface="Calibri" charset="0"/>
                      </a:endParaRPr>
                    </a:p>
                  </a:txBody>
                  <a:tcPr marL="3751" marR="3751" marT="3751"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charset="0"/>
                      </a:endParaRPr>
                    </a:p>
                  </a:txBody>
                  <a:tcPr marL="3751" marR="3751" marT="3751"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b"/>
                      <a:endParaRPr lang="cs-CZ" sz="1100" b="0" i="0" u="none" strike="noStrike" dirty="0">
                        <a:solidFill>
                          <a:srgbClr val="000000"/>
                        </a:solidFill>
                        <a:effectLst/>
                        <a:latin typeface="Calibri" charset="0"/>
                      </a:endParaRPr>
                    </a:p>
                  </a:txBody>
                  <a:tcPr marL="3751" marR="3751" marT="3751"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n-US" sz="1100" b="0" i="0" u="none" strike="noStrike">
                        <a:solidFill>
                          <a:srgbClr val="000000"/>
                        </a:solidFill>
                        <a:effectLst/>
                        <a:latin typeface="Calibri" charset="0"/>
                      </a:endParaRPr>
                    </a:p>
                  </a:txBody>
                  <a:tcPr marL="3751" marR="3751" marT="3751"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r" fontAlgn="b"/>
                      <a:endParaRPr lang="cs-CZ" sz="1100" b="0" i="0" u="none" strike="noStrike" dirty="0">
                        <a:solidFill>
                          <a:srgbClr val="000000"/>
                        </a:solidFill>
                        <a:effectLst/>
                        <a:latin typeface="Calibri" charset="0"/>
                      </a:endParaRPr>
                    </a:p>
                  </a:txBody>
                  <a:tcPr marL="3751" marR="3751" marT="3751"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r" fontAlgn="b"/>
                      <a:endParaRPr lang="cs-CZ" sz="1100" b="0" i="0" u="none" strike="noStrike" dirty="0">
                        <a:solidFill>
                          <a:srgbClr val="000000"/>
                        </a:solidFill>
                        <a:effectLst/>
                        <a:latin typeface="Calibri" charset="0"/>
                      </a:endParaRPr>
                    </a:p>
                  </a:txBody>
                  <a:tcPr marL="3751" marR="3751" marT="3751"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r" fontAlgn="b"/>
                      <a:endParaRPr lang="fi-FI" sz="1100" b="0" i="0" u="none" strike="noStrike">
                        <a:solidFill>
                          <a:srgbClr val="000000"/>
                        </a:solidFill>
                        <a:effectLst/>
                        <a:latin typeface="Calibri" charset="0"/>
                      </a:endParaRPr>
                    </a:p>
                  </a:txBody>
                  <a:tcPr marL="3751" marR="3751" marT="3751"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r" fontAlgn="b"/>
                      <a:endParaRPr lang="en-US" sz="1100" b="0" i="0" u="none" strike="noStrike" dirty="0">
                        <a:solidFill>
                          <a:srgbClr val="000000"/>
                        </a:solidFill>
                        <a:effectLst/>
                        <a:latin typeface="Calibri" charset="0"/>
                      </a:endParaRPr>
                    </a:p>
                  </a:txBody>
                  <a:tcPr marL="3751" marR="3751" marT="3751"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r" fontAlgn="b"/>
                      <a:endParaRPr lang="is-IS" sz="1100" b="0" i="0" u="none" strike="noStrike" dirty="0">
                        <a:solidFill>
                          <a:srgbClr val="000000"/>
                        </a:solidFill>
                        <a:effectLst/>
                        <a:latin typeface="Calibri" charset="0"/>
                      </a:endParaRPr>
                    </a:p>
                  </a:txBody>
                  <a:tcPr marL="3751" marR="3751" marT="3751"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r" fontAlgn="b"/>
                      <a:endParaRPr lang="is-IS" sz="1100" b="0" i="0" u="none" strike="noStrike" dirty="0">
                        <a:solidFill>
                          <a:srgbClr val="000000"/>
                        </a:solidFill>
                        <a:effectLst/>
                        <a:latin typeface="Calibri" charset="0"/>
                      </a:endParaRPr>
                    </a:p>
                  </a:txBody>
                  <a:tcPr marL="3751" marR="3751" marT="3751"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n-US" sz="1100" b="0" i="0" u="none" strike="noStrike">
                        <a:solidFill>
                          <a:srgbClr val="000000"/>
                        </a:solidFill>
                        <a:effectLst/>
                        <a:latin typeface="Calibri" charset="0"/>
                      </a:endParaRPr>
                    </a:p>
                  </a:txBody>
                  <a:tcPr marL="3751" marR="3751" marT="3751" marB="0" anchor="b">
                    <a:lnL>
                      <a:noFill/>
                    </a:lnL>
                    <a:lnR>
                      <a:noFill/>
                    </a:lnR>
                    <a:lnT>
                      <a:noFill/>
                    </a:lnT>
                    <a:lnB>
                      <a:noFill/>
                    </a:lnB>
                  </a:tcPr>
                </a:tc>
              </a:tr>
              <a:tr h="211138">
                <a:tc>
                  <a:txBody>
                    <a:bodyPr/>
                    <a:lstStyle/>
                    <a:p>
                      <a:pPr algn="l" fontAlgn="b"/>
                      <a:endParaRPr lang="en-US" sz="1100" b="0" i="0" u="none" strike="noStrike">
                        <a:solidFill>
                          <a:srgbClr val="000000"/>
                        </a:solidFill>
                        <a:effectLst/>
                        <a:latin typeface="Calibri" charset="0"/>
                      </a:endParaRPr>
                    </a:p>
                  </a:txBody>
                  <a:tcPr marL="3751" marR="3751" marT="3751" marB="0" anchor="b">
                    <a:lnL>
                      <a:noFill/>
                    </a:lnL>
                    <a:lnR>
                      <a:noFill/>
                    </a:lnR>
                    <a:lnT>
                      <a:noFill/>
                    </a:lnT>
                    <a:lnB>
                      <a:noFill/>
                    </a:lnB>
                  </a:tcPr>
                </a:tc>
                <a:tc>
                  <a:txBody>
                    <a:bodyPr/>
                    <a:lstStyle/>
                    <a:p>
                      <a:pPr algn="l" fontAlgn="b"/>
                      <a:r>
                        <a:rPr lang="en-US" sz="1100" b="1" i="0" u="none" strike="noStrike">
                          <a:solidFill>
                            <a:srgbClr val="000000"/>
                          </a:solidFill>
                          <a:effectLst/>
                          <a:latin typeface="Calibri" charset="0"/>
                        </a:rPr>
                        <a:t>*Management cost</a:t>
                      </a:r>
                    </a:p>
                  </a:txBody>
                  <a:tcPr marL="3751" marR="3751" marT="3751"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charset="0"/>
                      </a:endParaRPr>
                    </a:p>
                  </a:txBody>
                  <a:tcPr marL="3751" marR="3751" marT="3751"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charset="0"/>
                      </a:endParaRPr>
                    </a:p>
                  </a:txBody>
                  <a:tcPr marL="3751" marR="3751" marT="3751" marB="0" anchor="b">
                    <a:lnL>
                      <a:noFill/>
                    </a:lnL>
                    <a:lnR>
                      <a:noFill/>
                    </a:lnR>
                    <a:lnT>
                      <a:noFill/>
                    </a:lnT>
                    <a:lnB>
                      <a:noFill/>
                    </a:lnB>
                  </a:tcPr>
                </a:tc>
                <a:tc>
                  <a:txBody>
                    <a:bodyPr/>
                    <a:lstStyle/>
                    <a:p>
                      <a:pPr algn="l" fontAlgn="b"/>
                      <a:endParaRPr lang="en-US" sz="1100" b="0" i="0" u="none" strike="noStrike" dirty="0">
                        <a:solidFill>
                          <a:srgbClr val="000000"/>
                        </a:solidFill>
                        <a:effectLst/>
                        <a:latin typeface="Calibri" charset="0"/>
                      </a:endParaRPr>
                    </a:p>
                  </a:txBody>
                  <a:tcPr marL="3751" marR="3751" marT="3751" marB="0" anchor="b">
                    <a:lnL>
                      <a:noFill/>
                    </a:lnL>
                    <a:lnR>
                      <a:noFill/>
                    </a:lnR>
                    <a:lnT>
                      <a:noFill/>
                    </a:lnT>
                    <a:lnB>
                      <a:noFill/>
                    </a:lnB>
                  </a:tcPr>
                </a:tc>
                <a:tc>
                  <a:txBody>
                    <a:bodyPr/>
                    <a:lstStyle/>
                    <a:p>
                      <a:pPr algn="l" fontAlgn="b"/>
                      <a:endParaRPr lang="en-US" sz="1100" b="0" i="0" u="none" strike="noStrike" dirty="0">
                        <a:solidFill>
                          <a:srgbClr val="000000"/>
                        </a:solidFill>
                        <a:effectLst/>
                        <a:latin typeface="Calibri" charset="0"/>
                      </a:endParaRPr>
                    </a:p>
                  </a:txBody>
                  <a:tcPr marL="3751" marR="3751" marT="3751" marB="0" anchor="b">
                    <a:lnL>
                      <a:noFill/>
                    </a:lnL>
                    <a:lnR>
                      <a:noFill/>
                    </a:lnR>
                    <a:lnT>
                      <a:noFill/>
                    </a:lnT>
                    <a:lnB>
                      <a:noFill/>
                    </a:lnB>
                  </a:tcPr>
                </a:tc>
                <a:tc>
                  <a:txBody>
                    <a:bodyPr/>
                    <a:lstStyle/>
                    <a:p>
                      <a:pPr algn="l" fontAlgn="b"/>
                      <a:endParaRPr lang="en-US" sz="1100" b="0" i="0" u="none" strike="noStrike" dirty="0" smtClean="0">
                        <a:solidFill>
                          <a:srgbClr val="000000"/>
                        </a:solidFill>
                        <a:effectLst/>
                        <a:latin typeface="Calibri" charset="0"/>
                      </a:endParaRPr>
                    </a:p>
                  </a:txBody>
                  <a:tcPr marL="3751" marR="3751" marT="3751" marB="0" anchor="b">
                    <a:lnL>
                      <a:noFill/>
                    </a:lnL>
                    <a:lnR>
                      <a:noFill/>
                    </a:lnR>
                    <a:lnT>
                      <a:noFill/>
                    </a:lnT>
                    <a:lnB>
                      <a:noFill/>
                    </a:lnB>
                  </a:tcPr>
                </a:tc>
                <a:tc>
                  <a:txBody>
                    <a:bodyPr/>
                    <a:lstStyle/>
                    <a:p>
                      <a:pPr algn="l" fontAlgn="b"/>
                      <a:endParaRPr lang="en-US" sz="1100" b="0" i="0" u="none" strike="noStrike" dirty="0">
                        <a:solidFill>
                          <a:srgbClr val="000000"/>
                        </a:solidFill>
                        <a:effectLst/>
                        <a:latin typeface="Calibri" charset="0"/>
                      </a:endParaRPr>
                    </a:p>
                  </a:txBody>
                  <a:tcPr marL="3751" marR="3751" marT="3751" marB="0" anchor="b">
                    <a:lnL>
                      <a:noFill/>
                    </a:lnL>
                    <a:lnR>
                      <a:noFill/>
                    </a:lnR>
                    <a:lnT>
                      <a:noFill/>
                    </a:lnT>
                    <a:lnB>
                      <a:noFill/>
                    </a:lnB>
                  </a:tcPr>
                </a:tc>
                <a:tc>
                  <a:txBody>
                    <a:bodyPr/>
                    <a:lstStyle/>
                    <a:p>
                      <a:pPr algn="l" fontAlgn="b"/>
                      <a:endParaRPr lang="en-US" sz="1100" b="0" i="0" u="none" strike="noStrike" dirty="0" smtClean="0">
                        <a:solidFill>
                          <a:srgbClr val="000000"/>
                        </a:solidFill>
                        <a:effectLst/>
                        <a:latin typeface="Calibri" charset="0"/>
                      </a:endParaRPr>
                    </a:p>
                  </a:txBody>
                  <a:tcPr marL="3751" marR="3751" marT="3751"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charset="0"/>
                      </a:endParaRPr>
                    </a:p>
                  </a:txBody>
                  <a:tcPr marL="3751" marR="3751" marT="3751"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charset="0"/>
                      </a:endParaRPr>
                    </a:p>
                  </a:txBody>
                  <a:tcPr marL="3751" marR="3751" marT="3751" marB="0" anchor="b">
                    <a:lnL>
                      <a:noFill/>
                    </a:lnL>
                    <a:lnR>
                      <a:noFill/>
                    </a:lnR>
                    <a:lnT>
                      <a:noFill/>
                    </a:lnT>
                    <a:lnB>
                      <a:noFill/>
                    </a:lnB>
                  </a:tcPr>
                </a:tc>
              </a:tr>
              <a:tr h="397614">
                <a:tc>
                  <a:txBody>
                    <a:bodyPr/>
                    <a:lstStyle/>
                    <a:p>
                      <a:pPr algn="l" fontAlgn="b"/>
                      <a:endParaRPr lang="en-US" sz="1100" b="0" i="0" u="none" strike="noStrike">
                        <a:solidFill>
                          <a:srgbClr val="000000"/>
                        </a:solidFill>
                        <a:effectLst/>
                        <a:latin typeface="Calibri" charset="0"/>
                      </a:endParaRPr>
                    </a:p>
                  </a:txBody>
                  <a:tcPr marL="3751" marR="3751" marT="3751" marB="0" anchor="b">
                    <a:lnL>
                      <a:noFill/>
                    </a:lnL>
                    <a:lnR>
                      <a:noFill/>
                    </a:lnR>
                    <a:lnT>
                      <a:noFill/>
                    </a:lnT>
                    <a:lnB>
                      <a:noFill/>
                    </a:lnB>
                  </a:tcPr>
                </a:tc>
                <a:tc gridSpan="2">
                  <a:txBody>
                    <a:bodyPr/>
                    <a:lstStyle/>
                    <a:p>
                      <a:pPr algn="l" fontAlgn="b"/>
                      <a:r>
                        <a:rPr lang="en-US" sz="1100" b="0" i="0" u="none" strike="noStrike" dirty="0">
                          <a:solidFill>
                            <a:srgbClr val="000000"/>
                          </a:solidFill>
                          <a:effectLst/>
                          <a:latin typeface="Calibri" charset="0"/>
                        </a:rPr>
                        <a:t>20% flagship leader, 20% </a:t>
                      </a:r>
                      <a:r>
                        <a:rPr lang="en-US" sz="1100" b="0" i="0" u="none" strike="noStrike" dirty="0" smtClean="0">
                          <a:solidFill>
                            <a:srgbClr val="000000"/>
                          </a:solidFill>
                          <a:effectLst/>
                          <a:latin typeface="Calibri" charset="0"/>
                        </a:rPr>
                        <a:t>administrator </a:t>
                      </a:r>
                      <a:r>
                        <a:rPr lang="en-US" sz="1100" b="0" i="0" u="none" strike="noStrike" dirty="0">
                          <a:solidFill>
                            <a:srgbClr val="000000"/>
                          </a:solidFill>
                          <a:effectLst/>
                          <a:latin typeface="Calibri" charset="0"/>
                        </a:rPr>
                        <a:t>(</a:t>
                      </a:r>
                      <a:r>
                        <a:rPr lang="en-US" sz="1100" b="0" i="0" u="none" strike="noStrike" dirty="0" smtClean="0">
                          <a:solidFill>
                            <a:srgbClr val="000000"/>
                          </a:solidFill>
                          <a:effectLst/>
                          <a:latin typeface="Calibri" charset="0"/>
                        </a:rPr>
                        <a:t>global cost</a:t>
                      </a:r>
                      <a:r>
                        <a:rPr lang="en-US" sz="1100" b="0" i="0" u="none" strike="noStrike" dirty="0">
                          <a:solidFill>
                            <a:srgbClr val="000000"/>
                          </a:solidFill>
                          <a:effectLst/>
                          <a:latin typeface="Calibri" charset="0"/>
                        </a:rPr>
                        <a:t>)</a:t>
                      </a:r>
                    </a:p>
                  </a:txBody>
                  <a:tcPr marL="3751" marR="3751" marT="3751" marB="0" anchor="b">
                    <a:lnL>
                      <a:noFill/>
                    </a:lnL>
                    <a:lnR>
                      <a:noFill/>
                    </a:lnR>
                    <a:lnT>
                      <a:noFill/>
                    </a:lnT>
                    <a:lnB>
                      <a:noFill/>
                    </a:lnB>
                  </a:tcPr>
                </a:tc>
                <a:tc hMerge="1">
                  <a:txBody>
                    <a:bodyPr/>
                    <a:lstStyle/>
                    <a:p>
                      <a:endParaRPr lang="en-US"/>
                    </a:p>
                  </a:txBody>
                  <a:tcPr/>
                </a:tc>
                <a:tc>
                  <a:txBody>
                    <a:bodyPr/>
                    <a:lstStyle/>
                    <a:p>
                      <a:pPr algn="l" fontAlgn="b"/>
                      <a:endParaRPr lang="en-US" sz="1100" b="0" i="0" u="none" strike="noStrike" dirty="0">
                        <a:solidFill>
                          <a:srgbClr val="000000"/>
                        </a:solidFill>
                        <a:effectLst/>
                        <a:latin typeface="Calibri" charset="0"/>
                      </a:endParaRPr>
                    </a:p>
                  </a:txBody>
                  <a:tcPr marL="3751" marR="3751" marT="3751" marB="0" anchor="b">
                    <a:lnL>
                      <a:noFill/>
                    </a:lnL>
                    <a:lnR>
                      <a:noFill/>
                    </a:lnR>
                    <a:lnT>
                      <a:noFill/>
                    </a:lnT>
                    <a:lnB>
                      <a:noFill/>
                    </a:lnB>
                  </a:tcPr>
                </a:tc>
                <a:tc>
                  <a:txBody>
                    <a:bodyPr/>
                    <a:lstStyle/>
                    <a:p>
                      <a:pPr algn="l" fontAlgn="b"/>
                      <a:endParaRPr lang="en-US" sz="1100" b="1" i="0" u="none" strike="noStrike" dirty="0">
                        <a:solidFill>
                          <a:srgbClr val="000000"/>
                        </a:solidFill>
                        <a:effectLst/>
                        <a:latin typeface="Calibri" charset="0"/>
                      </a:endParaRPr>
                    </a:p>
                  </a:txBody>
                  <a:tcPr marL="3751" marR="3751" marT="3751" marB="0" anchor="b">
                    <a:lnL>
                      <a:noFill/>
                    </a:lnL>
                    <a:lnR>
                      <a:noFill/>
                    </a:lnR>
                    <a:lnT>
                      <a:noFill/>
                    </a:lnT>
                    <a:lnB>
                      <a:noFill/>
                    </a:lnB>
                  </a:tcPr>
                </a:tc>
                <a:tc>
                  <a:txBody>
                    <a:bodyPr/>
                    <a:lstStyle/>
                    <a:p>
                      <a:pPr algn="l" fontAlgn="b"/>
                      <a:endParaRPr lang="en-US" sz="1100" b="1" i="0" u="none" strike="noStrike" dirty="0">
                        <a:solidFill>
                          <a:srgbClr val="000000"/>
                        </a:solidFill>
                        <a:effectLst/>
                        <a:latin typeface="Calibri" charset="0"/>
                      </a:endParaRPr>
                    </a:p>
                  </a:txBody>
                  <a:tcPr marL="3751" marR="3751" marT="3751" marB="0" anchor="b">
                    <a:lnL>
                      <a:noFill/>
                    </a:lnL>
                    <a:lnR>
                      <a:noFill/>
                    </a:lnR>
                    <a:lnT>
                      <a:noFill/>
                    </a:lnT>
                    <a:lnB>
                      <a:noFill/>
                    </a:lnB>
                  </a:tcPr>
                </a:tc>
                <a:tc>
                  <a:txBody>
                    <a:bodyPr/>
                    <a:lstStyle/>
                    <a:p>
                      <a:pPr algn="l" fontAlgn="b"/>
                      <a:endParaRPr lang="en-US" sz="1100" b="0" i="0" u="none" strike="noStrike" dirty="0">
                        <a:solidFill>
                          <a:srgbClr val="000000"/>
                        </a:solidFill>
                        <a:effectLst/>
                        <a:latin typeface="Calibri" charset="0"/>
                      </a:endParaRPr>
                    </a:p>
                  </a:txBody>
                  <a:tcPr marL="3751" marR="3751" marT="3751" marB="0" anchor="b">
                    <a:lnL>
                      <a:noFill/>
                    </a:lnL>
                    <a:lnR>
                      <a:noFill/>
                    </a:lnR>
                    <a:lnT>
                      <a:noFill/>
                    </a:lnT>
                    <a:lnB>
                      <a:noFill/>
                    </a:lnB>
                  </a:tcPr>
                </a:tc>
                <a:tc>
                  <a:txBody>
                    <a:bodyPr/>
                    <a:lstStyle/>
                    <a:p>
                      <a:pPr algn="l" fontAlgn="b"/>
                      <a:endParaRPr lang="en-US" sz="1100" b="0" i="0" u="none" strike="noStrike" dirty="0">
                        <a:solidFill>
                          <a:srgbClr val="000000"/>
                        </a:solidFill>
                        <a:effectLst/>
                        <a:latin typeface="Calibri" charset="0"/>
                      </a:endParaRPr>
                    </a:p>
                  </a:txBody>
                  <a:tcPr marL="3751" marR="3751" marT="3751" marB="0" anchor="b">
                    <a:lnL>
                      <a:noFill/>
                    </a:lnL>
                    <a:lnR>
                      <a:noFill/>
                    </a:lnR>
                    <a:lnT>
                      <a:noFill/>
                    </a:lnT>
                    <a:lnB>
                      <a:noFill/>
                    </a:lnB>
                  </a:tcPr>
                </a:tc>
                <a:tc>
                  <a:txBody>
                    <a:bodyPr/>
                    <a:lstStyle/>
                    <a:p>
                      <a:pPr algn="l" fontAlgn="b"/>
                      <a:endParaRPr lang="en-US" sz="1100" b="0" i="0" u="none" strike="noStrike" dirty="0">
                        <a:solidFill>
                          <a:srgbClr val="000000"/>
                        </a:solidFill>
                        <a:effectLst/>
                        <a:latin typeface="Calibri" charset="0"/>
                      </a:endParaRPr>
                    </a:p>
                  </a:txBody>
                  <a:tcPr marL="3751" marR="3751" marT="3751"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charset="0"/>
                      </a:endParaRPr>
                    </a:p>
                  </a:txBody>
                  <a:tcPr marL="3751" marR="3751" marT="3751"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charset="0"/>
                      </a:endParaRPr>
                    </a:p>
                  </a:txBody>
                  <a:tcPr marL="3751" marR="3751" marT="3751" marB="0" anchor="b">
                    <a:lnL>
                      <a:noFill/>
                    </a:lnL>
                    <a:lnR>
                      <a:noFill/>
                    </a:lnR>
                    <a:lnT>
                      <a:noFill/>
                    </a:lnT>
                    <a:lnB>
                      <a:noFill/>
                    </a:lnB>
                  </a:tcPr>
                </a:tc>
              </a:tr>
              <a:tr h="211138">
                <a:tc>
                  <a:txBody>
                    <a:bodyPr/>
                    <a:lstStyle/>
                    <a:p>
                      <a:pPr algn="l" fontAlgn="b"/>
                      <a:endParaRPr lang="en-US" sz="1100" b="0" i="0" u="none" strike="noStrike">
                        <a:solidFill>
                          <a:srgbClr val="000000"/>
                        </a:solidFill>
                        <a:effectLst/>
                        <a:latin typeface="Calibri" charset="0"/>
                      </a:endParaRPr>
                    </a:p>
                  </a:txBody>
                  <a:tcPr marL="3751" marR="3751" marT="3751" marB="0" anchor="b">
                    <a:lnL>
                      <a:noFill/>
                    </a:lnL>
                    <a:lnR>
                      <a:noFill/>
                    </a:lnR>
                    <a:lnT>
                      <a:noFill/>
                    </a:lnT>
                    <a:lnB>
                      <a:noFill/>
                    </a:lnB>
                  </a:tcPr>
                </a:tc>
                <a:tc>
                  <a:txBody>
                    <a:bodyPr/>
                    <a:lstStyle/>
                    <a:p>
                      <a:pPr algn="l" fontAlgn="b"/>
                      <a:endParaRPr lang="en-US" sz="1100" b="0" i="0" u="none" strike="noStrike" dirty="0">
                        <a:solidFill>
                          <a:srgbClr val="000000"/>
                        </a:solidFill>
                        <a:effectLst/>
                        <a:latin typeface="Calibri" charset="0"/>
                      </a:endParaRPr>
                    </a:p>
                  </a:txBody>
                  <a:tcPr marL="3751" marR="3751" marT="3751"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charset="0"/>
                      </a:endParaRPr>
                    </a:p>
                  </a:txBody>
                  <a:tcPr marL="3751" marR="3751" marT="3751" marB="0" anchor="b">
                    <a:lnL>
                      <a:noFill/>
                    </a:lnL>
                    <a:lnR>
                      <a:noFill/>
                    </a:lnR>
                    <a:lnT>
                      <a:noFill/>
                    </a:lnT>
                    <a:lnB>
                      <a:noFill/>
                    </a:lnB>
                  </a:tcPr>
                </a:tc>
                <a:tc>
                  <a:txBody>
                    <a:bodyPr/>
                    <a:lstStyle/>
                    <a:p>
                      <a:pPr algn="l" fontAlgn="b"/>
                      <a:endParaRPr lang="en-US" sz="1100" b="0" i="0" u="none" strike="noStrike" dirty="0">
                        <a:solidFill>
                          <a:srgbClr val="000000"/>
                        </a:solidFill>
                        <a:effectLst/>
                        <a:latin typeface="Calibri" charset="0"/>
                      </a:endParaRPr>
                    </a:p>
                  </a:txBody>
                  <a:tcPr marL="3751" marR="3751" marT="3751"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charset="0"/>
                      </a:endParaRPr>
                    </a:p>
                  </a:txBody>
                  <a:tcPr marL="3751" marR="3751" marT="3751" marB="0" anchor="b">
                    <a:lnL>
                      <a:noFill/>
                    </a:lnL>
                    <a:lnR>
                      <a:noFill/>
                    </a:lnR>
                    <a:lnT>
                      <a:noFill/>
                    </a:lnT>
                    <a:lnB>
                      <a:noFill/>
                    </a:lnB>
                  </a:tcPr>
                </a:tc>
                <a:tc>
                  <a:txBody>
                    <a:bodyPr/>
                    <a:lstStyle/>
                    <a:p>
                      <a:pPr algn="l" fontAlgn="b"/>
                      <a:endParaRPr lang="en-US" sz="1100" b="1" i="0" u="none" strike="noStrike" dirty="0">
                        <a:solidFill>
                          <a:srgbClr val="000000"/>
                        </a:solidFill>
                        <a:effectLst/>
                        <a:latin typeface="Calibri" charset="0"/>
                      </a:endParaRPr>
                    </a:p>
                  </a:txBody>
                  <a:tcPr marL="3751" marR="3751" marT="3751" marB="0" anchor="b">
                    <a:lnL>
                      <a:noFill/>
                    </a:lnL>
                    <a:lnR>
                      <a:noFill/>
                    </a:lnR>
                    <a:lnT>
                      <a:noFill/>
                    </a:lnT>
                    <a:lnB>
                      <a:noFill/>
                    </a:lnB>
                  </a:tcPr>
                </a:tc>
                <a:tc>
                  <a:txBody>
                    <a:bodyPr/>
                    <a:lstStyle/>
                    <a:p>
                      <a:pPr algn="l" fontAlgn="b"/>
                      <a:endParaRPr lang="en-US" sz="1100" b="1" i="0" u="none" strike="noStrike">
                        <a:solidFill>
                          <a:srgbClr val="000000"/>
                        </a:solidFill>
                        <a:effectLst/>
                        <a:latin typeface="Calibri" charset="0"/>
                      </a:endParaRPr>
                    </a:p>
                  </a:txBody>
                  <a:tcPr marL="3751" marR="3751" marT="3751" marB="0" anchor="b">
                    <a:lnL>
                      <a:noFill/>
                    </a:lnL>
                    <a:lnR>
                      <a:noFill/>
                    </a:lnR>
                    <a:lnT>
                      <a:noFill/>
                    </a:lnT>
                    <a:lnB>
                      <a:noFill/>
                    </a:lnB>
                  </a:tcPr>
                </a:tc>
                <a:tc>
                  <a:txBody>
                    <a:bodyPr/>
                    <a:lstStyle/>
                    <a:p>
                      <a:pPr algn="l" fontAlgn="b"/>
                      <a:endParaRPr lang="en-US" sz="1100" b="1" i="0" u="none" strike="noStrike">
                        <a:solidFill>
                          <a:srgbClr val="000000"/>
                        </a:solidFill>
                        <a:effectLst/>
                        <a:latin typeface="Calibri" charset="0"/>
                      </a:endParaRPr>
                    </a:p>
                  </a:txBody>
                  <a:tcPr marL="3751" marR="3751" marT="3751" marB="0" anchor="b">
                    <a:lnL>
                      <a:noFill/>
                    </a:lnL>
                    <a:lnR>
                      <a:noFill/>
                    </a:lnR>
                    <a:lnT>
                      <a:noFill/>
                    </a:lnT>
                    <a:lnB>
                      <a:noFill/>
                    </a:lnB>
                  </a:tcPr>
                </a:tc>
                <a:tc>
                  <a:txBody>
                    <a:bodyPr/>
                    <a:lstStyle/>
                    <a:p>
                      <a:pPr algn="l" fontAlgn="b"/>
                      <a:endParaRPr lang="en-US" sz="1100" b="1" i="0" u="none" strike="noStrike" dirty="0">
                        <a:solidFill>
                          <a:srgbClr val="000000"/>
                        </a:solidFill>
                        <a:effectLst/>
                        <a:latin typeface="Calibri" charset="0"/>
                      </a:endParaRPr>
                    </a:p>
                  </a:txBody>
                  <a:tcPr marL="3751" marR="3751" marT="3751"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charset="0"/>
                      </a:endParaRPr>
                    </a:p>
                  </a:txBody>
                  <a:tcPr marL="3751" marR="3751" marT="3751"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charset="0"/>
                      </a:endParaRPr>
                    </a:p>
                  </a:txBody>
                  <a:tcPr marL="3751" marR="3751" marT="3751" marB="0" anchor="b">
                    <a:lnL>
                      <a:noFill/>
                    </a:lnL>
                    <a:lnR>
                      <a:noFill/>
                    </a:lnR>
                    <a:lnT>
                      <a:noFill/>
                    </a:lnT>
                    <a:lnB>
                      <a:noFill/>
                    </a:lnB>
                  </a:tcPr>
                </a:tc>
              </a:tr>
              <a:tr h="618254">
                <a:tc>
                  <a:txBody>
                    <a:bodyPr/>
                    <a:lstStyle/>
                    <a:p>
                      <a:pPr algn="l" fontAlgn="b"/>
                      <a:endParaRPr lang="en-US" sz="1100" b="0" i="0" u="none" strike="noStrike">
                        <a:solidFill>
                          <a:srgbClr val="000000"/>
                        </a:solidFill>
                        <a:effectLst/>
                        <a:latin typeface="Calibri" charset="0"/>
                      </a:endParaRPr>
                    </a:p>
                  </a:txBody>
                  <a:tcPr marL="3751" marR="3751" marT="3751" marB="0" anchor="b">
                    <a:lnL>
                      <a:noFill/>
                    </a:lnL>
                    <a:lnR>
                      <a:noFill/>
                    </a:lnR>
                    <a:lnT>
                      <a:noFill/>
                    </a:lnT>
                    <a:lnB>
                      <a:noFill/>
                    </a:lnB>
                  </a:tcPr>
                </a:tc>
                <a:tc gridSpan="2">
                  <a:txBody>
                    <a:bodyPr/>
                    <a:lstStyle/>
                    <a:p>
                      <a:pPr algn="l" fontAlgn="b"/>
                      <a:r>
                        <a:rPr lang="en-US" sz="1400" b="1" i="0" u="none" strike="noStrike" dirty="0">
                          <a:solidFill>
                            <a:srgbClr val="000000"/>
                          </a:solidFill>
                          <a:effectLst/>
                          <a:latin typeface="Calibri" charset="0"/>
                        </a:rPr>
                        <a:t>2018 Allocation of W1/2 funding - </a:t>
                      </a:r>
                      <a:r>
                        <a:rPr lang="en-US" sz="1400" b="1" i="0" u="none" strike="noStrike" dirty="0">
                          <a:solidFill>
                            <a:srgbClr val="FF0000"/>
                          </a:solidFill>
                          <a:effectLst/>
                          <a:latin typeface="Calibri" charset="0"/>
                        </a:rPr>
                        <a:t>PRELIMINARY </a:t>
                      </a:r>
                      <a:r>
                        <a:rPr lang="en-US" sz="1400" b="1" i="0" u="none" strike="noStrike" dirty="0" smtClean="0">
                          <a:solidFill>
                            <a:srgbClr val="FF0000"/>
                          </a:solidFill>
                          <a:effectLst/>
                          <a:latin typeface="Calibri" charset="0"/>
                        </a:rPr>
                        <a:t>ESTIMATES </a:t>
                      </a:r>
                      <a:r>
                        <a:rPr lang="en-US" sz="1400" b="1" i="0" u="none" strike="noStrike" dirty="0" smtClean="0">
                          <a:solidFill>
                            <a:schemeClr val="tx1"/>
                          </a:solidFill>
                          <a:effectLst/>
                          <a:latin typeface="Calibri" charset="0"/>
                        </a:rPr>
                        <a:t>x 000</a:t>
                      </a:r>
                      <a:endParaRPr lang="en-US" sz="1400" b="1" i="0" u="none" strike="noStrike" dirty="0">
                        <a:solidFill>
                          <a:schemeClr val="tx1"/>
                        </a:solidFill>
                        <a:effectLst/>
                        <a:latin typeface="Calibri" charset="0"/>
                      </a:endParaRPr>
                    </a:p>
                  </a:txBody>
                  <a:tcPr marL="3751" marR="3751" marT="3751" marB="0" anchor="b">
                    <a:lnL>
                      <a:noFill/>
                    </a:lnL>
                    <a:lnR>
                      <a:noFill/>
                    </a:lnR>
                    <a:lnT>
                      <a:noFill/>
                    </a:lnT>
                    <a:lnB>
                      <a:noFill/>
                    </a:lnB>
                  </a:tcPr>
                </a:tc>
                <a:tc hMerge="1">
                  <a:txBody>
                    <a:bodyPr/>
                    <a:lstStyle/>
                    <a:p>
                      <a:endParaRPr lang="en-US"/>
                    </a:p>
                  </a:txBody>
                  <a:tcPr/>
                </a:tc>
                <a:tc>
                  <a:txBody>
                    <a:bodyPr/>
                    <a:lstStyle/>
                    <a:p>
                      <a:pPr algn="l" fontAlgn="b"/>
                      <a:endParaRPr lang="en-US" sz="1100" b="0" i="0" u="none" strike="noStrike">
                        <a:solidFill>
                          <a:srgbClr val="000000"/>
                        </a:solidFill>
                        <a:effectLst/>
                        <a:latin typeface="Calibri" charset="0"/>
                      </a:endParaRPr>
                    </a:p>
                  </a:txBody>
                  <a:tcPr marL="3751" marR="3751" marT="3751"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charset="0"/>
                      </a:endParaRPr>
                    </a:p>
                  </a:txBody>
                  <a:tcPr marL="3751" marR="3751" marT="3751"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charset="0"/>
                      </a:endParaRPr>
                    </a:p>
                  </a:txBody>
                  <a:tcPr marL="3751" marR="3751" marT="3751"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charset="0"/>
                      </a:endParaRPr>
                    </a:p>
                  </a:txBody>
                  <a:tcPr marL="3751" marR="3751" marT="3751"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charset="0"/>
                      </a:endParaRPr>
                    </a:p>
                  </a:txBody>
                  <a:tcPr marL="3751" marR="3751" marT="3751"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charset="0"/>
                      </a:endParaRPr>
                    </a:p>
                  </a:txBody>
                  <a:tcPr marL="3751" marR="3751" marT="3751"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charset="0"/>
                      </a:endParaRPr>
                    </a:p>
                  </a:txBody>
                  <a:tcPr marL="3751" marR="3751" marT="3751"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charset="0"/>
                      </a:endParaRPr>
                    </a:p>
                  </a:txBody>
                  <a:tcPr marL="3751" marR="3751" marT="3751" marB="0" anchor="b">
                    <a:lnL>
                      <a:noFill/>
                    </a:lnL>
                    <a:lnR>
                      <a:noFill/>
                    </a:lnR>
                    <a:lnT>
                      <a:noFill/>
                    </a:lnT>
                    <a:lnB>
                      <a:noFill/>
                    </a:lnB>
                  </a:tcPr>
                </a:tc>
              </a:tr>
              <a:tr h="211138">
                <a:tc>
                  <a:txBody>
                    <a:bodyPr/>
                    <a:lstStyle/>
                    <a:p>
                      <a:pPr algn="l" fontAlgn="b"/>
                      <a:endParaRPr lang="en-US" sz="1100" b="0" i="0" u="none" strike="noStrike">
                        <a:solidFill>
                          <a:srgbClr val="000000"/>
                        </a:solidFill>
                        <a:effectLst/>
                        <a:latin typeface="Calibri" charset="0"/>
                      </a:endParaRPr>
                    </a:p>
                  </a:txBody>
                  <a:tcPr marL="3751" marR="3751" marT="3751" marB="0" anchor="b">
                    <a:lnL>
                      <a:noFill/>
                    </a:lnL>
                    <a:lnR>
                      <a:noFill/>
                    </a:lnR>
                    <a:lnT>
                      <a:noFill/>
                    </a:lnT>
                    <a:lnB>
                      <a:noFill/>
                    </a:lnB>
                  </a:tcPr>
                </a:tc>
                <a:tc>
                  <a:txBody>
                    <a:bodyPr/>
                    <a:lstStyle/>
                    <a:p>
                      <a:pPr algn="l" fontAlgn="b"/>
                      <a:r>
                        <a:rPr lang="en-US" sz="1400" b="1" i="0" u="none" strike="noStrike" dirty="0">
                          <a:solidFill>
                            <a:srgbClr val="000000"/>
                          </a:solidFill>
                          <a:effectLst/>
                          <a:latin typeface="Calibri" charset="0"/>
                        </a:rPr>
                        <a:t>80% funding </a:t>
                      </a:r>
                      <a:r>
                        <a:rPr lang="en-US" sz="1400" b="1" i="0" u="none" strike="noStrike" dirty="0" smtClean="0">
                          <a:solidFill>
                            <a:srgbClr val="000000"/>
                          </a:solidFill>
                          <a:effectLst/>
                          <a:latin typeface="Calibri" charset="0"/>
                        </a:rPr>
                        <a:t>scenario (85%)</a:t>
                      </a:r>
                    </a:p>
                    <a:p>
                      <a:pPr algn="l" fontAlgn="b"/>
                      <a:endParaRPr lang="en-US" sz="1400" b="1" i="0" u="none" strike="noStrike" dirty="0" smtClean="0">
                        <a:solidFill>
                          <a:srgbClr val="000000"/>
                        </a:solidFill>
                        <a:effectLst/>
                        <a:latin typeface="Calibri" charset="0"/>
                      </a:endParaRPr>
                    </a:p>
                  </a:txBody>
                  <a:tcPr marL="3751" marR="3751" marT="3751"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1100" b="0" i="0" u="none" strike="noStrike">
                        <a:solidFill>
                          <a:srgbClr val="000000"/>
                        </a:solidFill>
                        <a:effectLst/>
                        <a:latin typeface="Calibri" charset="0"/>
                      </a:endParaRPr>
                    </a:p>
                  </a:txBody>
                  <a:tcPr marL="3751" marR="3751" marT="3751"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1100" b="0" i="0" u="none" strike="noStrike">
                        <a:solidFill>
                          <a:srgbClr val="000000"/>
                        </a:solidFill>
                        <a:effectLst/>
                        <a:latin typeface="Calibri" charset="0"/>
                      </a:endParaRPr>
                    </a:p>
                  </a:txBody>
                  <a:tcPr marL="3751" marR="3751" marT="3751"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1100" b="0" i="0" u="none" strike="noStrike">
                        <a:solidFill>
                          <a:srgbClr val="000000"/>
                        </a:solidFill>
                        <a:effectLst/>
                        <a:latin typeface="Calibri" charset="0"/>
                      </a:endParaRPr>
                    </a:p>
                  </a:txBody>
                  <a:tcPr marL="3751" marR="3751" marT="3751"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1100" b="0" i="0" u="none" strike="noStrike">
                        <a:solidFill>
                          <a:srgbClr val="000000"/>
                        </a:solidFill>
                        <a:effectLst/>
                        <a:latin typeface="Calibri" charset="0"/>
                      </a:endParaRPr>
                    </a:p>
                  </a:txBody>
                  <a:tcPr marL="3751" marR="3751" marT="3751"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charset="0"/>
                      </a:endParaRPr>
                    </a:p>
                  </a:txBody>
                  <a:tcPr marL="3751" marR="3751" marT="3751"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charset="0"/>
                      </a:endParaRPr>
                    </a:p>
                  </a:txBody>
                  <a:tcPr marL="3751" marR="3751" marT="3751"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charset="0"/>
                      </a:endParaRPr>
                    </a:p>
                  </a:txBody>
                  <a:tcPr marL="3751" marR="3751" marT="3751"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charset="0"/>
                      </a:endParaRPr>
                    </a:p>
                  </a:txBody>
                  <a:tcPr marL="3751" marR="3751" marT="3751" marB="0" anchor="b">
                    <a:lnL>
                      <a:noFill/>
                    </a:lnL>
                    <a:lnR>
                      <a:noFill/>
                    </a:lnR>
                    <a:lnT>
                      <a:noFill/>
                    </a:lnT>
                    <a:lnB>
                      <a:noFill/>
                    </a:lnB>
                  </a:tcPr>
                </a:tc>
                <a:tc>
                  <a:txBody>
                    <a:bodyPr/>
                    <a:lstStyle/>
                    <a:p>
                      <a:pPr algn="l" fontAlgn="b"/>
                      <a:endParaRPr lang="en-US" sz="1100" b="0" i="0" u="none" strike="noStrike">
                        <a:solidFill>
                          <a:srgbClr val="000000"/>
                        </a:solidFill>
                        <a:effectLst/>
                        <a:latin typeface="Calibri" charset="0"/>
                      </a:endParaRPr>
                    </a:p>
                  </a:txBody>
                  <a:tcPr marL="3751" marR="3751" marT="3751" marB="0" anchor="b">
                    <a:lnL>
                      <a:noFill/>
                    </a:lnL>
                    <a:lnR>
                      <a:noFill/>
                    </a:lnR>
                    <a:lnT>
                      <a:noFill/>
                    </a:lnT>
                    <a:lnB>
                      <a:noFill/>
                    </a:lnB>
                  </a:tcPr>
                </a:tc>
              </a:tr>
              <a:tr h="246328">
                <a:tc>
                  <a:txBody>
                    <a:bodyPr/>
                    <a:lstStyle/>
                    <a:p>
                      <a:pPr algn="l" fontAlgn="b"/>
                      <a:endParaRPr lang="en-US" sz="1100" b="0" i="0" u="none" strike="noStrike">
                        <a:solidFill>
                          <a:srgbClr val="000000"/>
                        </a:solidFill>
                        <a:effectLst/>
                        <a:latin typeface="Calibri" charset="0"/>
                      </a:endParaRPr>
                    </a:p>
                  </a:txBody>
                  <a:tcPr marL="3751" marR="3751" marT="3751" marB="0" anchor="b">
                    <a:lnL>
                      <a:noFill/>
                    </a:lnL>
                    <a:lnR w="6350" cap="flat" cmpd="sng" algn="ctr">
                      <a:solidFill>
                        <a:srgbClr val="000000"/>
                      </a:solidFill>
                      <a:prstDash val="solid"/>
                      <a:round/>
                      <a:headEnd type="none" w="med" len="med"/>
                      <a:tailEnd type="none" w="med" len="med"/>
                    </a:lnR>
                    <a:lnT>
                      <a:noFill/>
                    </a:lnT>
                    <a:lnB>
                      <a:noFill/>
                    </a:lnB>
                  </a:tcPr>
                </a:tc>
                <a:tc rowSpan="2">
                  <a:txBody>
                    <a:bodyPr/>
                    <a:lstStyle/>
                    <a:p>
                      <a:pPr algn="l" fontAlgn="b"/>
                      <a:r>
                        <a:rPr lang="en-US" sz="1100" b="1" i="0" u="none" strike="noStrike">
                          <a:solidFill>
                            <a:srgbClr val="000000"/>
                          </a:solidFill>
                          <a:effectLst/>
                          <a:latin typeface="Calibri" charset="0"/>
                        </a:rPr>
                        <a:t>Flagship</a:t>
                      </a:r>
                    </a:p>
                  </a:txBody>
                  <a:tcPr marL="3751" marR="3751" marT="375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b"/>
                      <a:r>
                        <a:rPr lang="mr-IN" sz="1100" b="1" i="0" u="none" strike="noStrike" dirty="0">
                          <a:solidFill>
                            <a:srgbClr val="000000"/>
                          </a:solidFill>
                          <a:effectLst/>
                          <a:latin typeface="Calibri" charset="0"/>
                        </a:rPr>
                        <a:t> </a:t>
                      </a:r>
                      <a:r>
                        <a:rPr lang="mr-IN" sz="1100" b="1" i="0" u="none" strike="noStrike" dirty="0" err="1">
                          <a:solidFill>
                            <a:srgbClr val="000000"/>
                          </a:solidFill>
                          <a:effectLst/>
                          <a:latin typeface="Calibri" charset="0"/>
                        </a:rPr>
                        <a:t>Total</a:t>
                      </a:r>
                      <a:r>
                        <a:rPr lang="mr-IN" sz="1100" b="1" i="0" u="none" strike="noStrike" dirty="0">
                          <a:solidFill>
                            <a:srgbClr val="000000"/>
                          </a:solidFill>
                          <a:effectLst/>
                          <a:latin typeface="Calibri" charset="0"/>
                        </a:rPr>
                        <a:t> W1/W2 </a:t>
                      </a:r>
                    </a:p>
                  </a:txBody>
                  <a:tcPr marL="3751" marR="3751" marT="375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gridSpan="2">
                  <a:txBody>
                    <a:bodyPr/>
                    <a:lstStyle/>
                    <a:p>
                      <a:pPr algn="ctr" fontAlgn="b"/>
                      <a:r>
                        <a:rPr lang="en-US" sz="1100" b="1" i="0" u="none" strike="noStrike" dirty="0">
                          <a:solidFill>
                            <a:srgbClr val="000000"/>
                          </a:solidFill>
                          <a:effectLst/>
                          <a:latin typeface="Calibri" charset="0"/>
                        </a:rPr>
                        <a:t>Flagship Management</a:t>
                      </a:r>
                    </a:p>
                  </a:txBody>
                  <a:tcPr marL="3751" marR="3751" marT="375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hMerge="1">
                  <a:txBody>
                    <a:bodyPr/>
                    <a:lstStyle/>
                    <a:p>
                      <a:endParaRPr lang="en-US"/>
                    </a:p>
                  </a:txBody>
                  <a:tcPr/>
                </a:tc>
                <a:tc gridSpan="5">
                  <a:txBody>
                    <a:bodyPr/>
                    <a:lstStyle/>
                    <a:p>
                      <a:pPr algn="l" fontAlgn="b"/>
                      <a:r>
                        <a:rPr lang="en-US" sz="1100" b="1" i="0" u="none" strike="noStrike">
                          <a:solidFill>
                            <a:srgbClr val="000000"/>
                          </a:solidFill>
                          <a:effectLst/>
                          <a:latin typeface="Calibri" charset="0"/>
                        </a:rPr>
                        <a:t>W1/W2 Research activities</a:t>
                      </a:r>
                    </a:p>
                  </a:txBody>
                  <a:tcPr marL="3751" marR="3751" marT="3751" marB="0" anchor="b">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1100" b="0" i="0" u="none" strike="noStrike">
                        <a:solidFill>
                          <a:srgbClr val="000000"/>
                        </a:solidFill>
                        <a:effectLst/>
                        <a:latin typeface="Calibri" charset="0"/>
                      </a:endParaRPr>
                    </a:p>
                  </a:txBody>
                  <a:tcPr marL="3751" marR="3751" marT="3751" marB="0" anchor="b">
                    <a:lnL>
                      <a:noFill/>
                    </a:lnL>
                    <a:lnR>
                      <a:noFill/>
                    </a:lnR>
                    <a:lnT>
                      <a:noFill/>
                    </a:lnT>
                    <a:lnB>
                      <a:noFill/>
                    </a:lnB>
                  </a:tcPr>
                </a:tc>
              </a:tr>
              <a:tr h="211138">
                <a:tc>
                  <a:txBody>
                    <a:bodyPr/>
                    <a:lstStyle/>
                    <a:p>
                      <a:pPr algn="l" fontAlgn="b"/>
                      <a:endParaRPr lang="en-US" sz="1100" b="0" i="0" u="none" strike="noStrike">
                        <a:solidFill>
                          <a:srgbClr val="000000"/>
                        </a:solidFill>
                        <a:effectLst/>
                        <a:latin typeface="Calibri" charset="0"/>
                      </a:endParaRPr>
                    </a:p>
                  </a:txBody>
                  <a:tcPr marL="3751" marR="3751" marT="3751" marB="0" anchor="b">
                    <a:lnL>
                      <a:noFill/>
                    </a:lnL>
                    <a:lnR w="6350" cap="flat" cmpd="sng" algn="ctr">
                      <a:solidFill>
                        <a:srgbClr val="000000"/>
                      </a:solidFill>
                      <a:prstDash val="solid"/>
                      <a:round/>
                      <a:headEnd type="none" w="med" len="med"/>
                      <a:tailEnd type="none" w="med" len="med"/>
                    </a:lnR>
                    <a:lnT>
                      <a:noFill/>
                    </a:lnT>
                    <a:lnB>
                      <a:noFill/>
                    </a:lnB>
                  </a:tcPr>
                </a:tc>
                <a:tc vMerge="1">
                  <a:txBody>
                    <a:bodyPr/>
                    <a:lstStyle/>
                    <a:p>
                      <a:endParaRPr lang="en-US"/>
                    </a:p>
                  </a:txBody>
                  <a:tcPr/>
                </a:tc>
                <a:tc vMerge="1">
                  <a:txBody>
                    <a:bodyPr/>
                    <a:lstStyle/>
                    <a:p>
                      <a:endParaRPr lang="en-US"/>
                    </a:p>
                  </a:txBody>
                  <a:tcPr/>
                </a:tc>
                <a:tc gridSpan="2" vMerge="1">
                  <a:txBody>
                    <a:bodyPr/>
                    <a:lstStyle/>
                    <a:p>
                      <a:endParaRPr lang="en-US"/>
                    </a:p>
                  </a:txBody>
                  <a:tcPr/>
                </a:tc>
                <a:tc hMerge="1" vMerge="1">
                  <a:txBody>
                    <a:bodyPr/>
                    <a:lstStyle/>
                    <a:p>
                      <a:endParaRPr lang="en-US"/>
                    </a:p>
                  </a:txBody>
                  <a:tcPr/>
                </a:tc>
                <a:tc>
                  <a:txBody>
                    <a:bodyPr/>
                    <a:lstStyle/>
                    <a:p>
                      <a:pPr algn="ctr" fontAlgn="b"/>
                      <a:r>
                        <a:rPr lang="en-US" sz="1100" b="1" i="0" u="none" strike="noStrike" dirty="0">
                          <a:solidFill>
                            <a:srgbClr val="000000"/>
                          </a:solidFill>
                          <a:effectLst/>
                          <a:latin typeface="Calibri" charset="0"/>
                        </a:rPr>
                        <a:t>Subtotal</a:t>
                      </a:r>
                    </a:p>
                  </a:txBody>
                  <a:tcPr marL="3751" marR="3751" marT="375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dirty="0">
                          <a:solidFill>
                            <a:srgbClr val="000000"/>
                          </a:solidFill>
                          <a:effectLst/>
                          <a:latin typeface="Calibri" charset="0"/>
                        </a:rPr>
                        <a:t>ILRI</a:t>
                      </a:r>
                    </a:p>
                  </a:txBody>
                  <a:tcPr marL="3751" marR="3751" marT="375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dirty="0">
                          <a:solidFill>
                            <a:srgbClr val="000000"/>
                          </a:solidFill>
                          <a:effectLst/>
                          <a:latin typeface="Calibri" charset="0"/>
                        </a:rPr>
                        <a:t>CIAT</a:t>
                      </a:r>
                    </a:p>
                  </a:txBody>
                  <a:tcPr marL="3751" marR="3751" marT="375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dirty="0">
                          <a:solidFill>
                            <a:srgbClr val="000000"/>
                          </a:solidFill>
                          <a:effectLst/>
                          <a:latin typeface="Calibri" charset="0"/>
                        </a:rPr>
                        <a:t>ICARDA</a:t>
                      </a:r>
                    </a:p>
                  </a:txBody>
                  <a:tcPr marL="3751" marR="3751" marT="375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dirty="0">
                          <a:solidFill>
                            <a:srgbClr val="000000"/>
                          </a:solidFill>
                          <a:effectLst/>
                          <a:latin typeface="Calibri" charset="0"/>
                        </a:rPr>
                        <a:t>SLU</a:t>
                      </a:r>
                    </a:p>
                  </a:txBody>
                  <a:tcPr marL="3751" marR="3751" marT="375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n-US" sz="1100" b="0" i="0" u="none" strike="noStrike">
                        <a:solidFill>
                          <a:srgbClr val="000000"/>
                        </a:solidFill>
                        <a:effectLst/>
                        <a:latin typeface="Calibri" charset="0"/>
                      </a:endParaRPr>
                    </a:p>
                  </a:txBody>
                  <a:tcPr marL="3751" marR="3751" marT="3751" marB="0" anchor="b">
                    <a:lnL w="6350" cap="flat" cmpd="sng" algn="ctr">
                      <a:solidFill>
                        <a:srgbClr val="000000"/>
                      </a:solidFill>
                      <a:prstDash val="solid"/>
                      <a:round/>
                      <a:headEnd type="none" w="med" len="med"/>
                      <a:tailEnd type="none" w="med" len="med"/>
                    </a:lnL>
                    <a:lnR>
                      <a:noFill/>
                    </a:lnR>
                    <a:lnT>
                      <a:noFill/>
                    </a:lnT>
                    <a:lnB>
                      <a:noFill/>
                    </a:lnB>
                  </a:tcPr>
                </a:tc>
              </a:tr>
              <a:tr h="211138">
                <a:tc>
                  <a:txBody>
                    <a:bodyPr/>
                    <a:lstStyle/>
                    <a:p>
                      <a:pPr algn="l" fontAlgn="b"/>
                      <a:endParaRPr lang="en-US" sz="1100" b="0" i="0" u="none" strike="noStrike">
                        <a:solidFill>
                          <a:srgbClr val="000000"/>
                        </a:solidFill>
                        <a:effectLst/>
                        <a:latin typeface="Calibri" charset="0"/>
                      </a:endParaRPr>
                    </a:p>
                  </a:txBody>
                  <a:tcPr marL="3751" marR="3751" marT="3751"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n-US" sz="1100" b="0" i="0" u="none" strike="noStrike">
                          <a:solidFill>
                            <a:srgbClr val="000000"/>
                          </a:solidFill>
                          <a:effectLst/>
                          <a:latin typeface="Calibri" charset="0"/>
                        </a:rPr>
                        <a:t>Livestock Genetics</a:t>
                      </a:r>
                    </a:p>
                  </a:txBody>
                  <a:tcPr marL="3751" marR="3751" marT="375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is-IS" sz="1100" b="1" i="0" u="none" strike="noStrike" dirty="0" smtClean="0">
                          <a:solidFill>
                            <a:srgbClr val="00B050"/>
                          </a:solidFill>
                          <a:effectLst/>
                          <a:latin typeface="Calibri" charset="0"/>
                        </a:rPr>
                        <a:t>2.67</a:t>
                      </a:r>
                      <a:endParaRPr lang="is-IS" sz="1100" b="1" i="0" u="none" strike="noStrike" dirty="0">
                        <a:solidFill>
                          <a:srgbClr val="00B050"/>
                        </a:solidFill>
                        <a:effectLst/>
                        <a:latin typeface="Calibri" charset="0"/>
                      </a:endParaRPr>
                    </a:p>
                  </a:txBody>
                  <a:tcPr marL="3751" marR="3751" marT="375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Calibri" charset="0"/>
                        </a:rPr>
                        <a:t>ILRI</a:t>
                      </a:r>
                    </a:p>
                  </a:txBody>
                  <a:tcPr marL="3751" marR="3751" marT="375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is-IS" sz="1100" b="0" i="0" u="none" strike="noStrike" dirty="0" smtClean="0">
                          <a:solidFill>
                            <a:srgbClr val="000000"/>
                          </a:solidFill>
                          <a:effectLst/>
                          <a:latin typeface="Calibri" charset="0"/>
                        </a:rPr>
                        <a:t>105</a:t>
                      </a:r>
                      <a:endParaRPr lang="is-IS" sz="1100" b="0" i="0" u="none" strike="noStrike" dirty="0">
                        <a:solidFill>
                          <a:srgbClr val="000000"/>
                        </a:solidFill>
                        <a:effectLst/>
                        <a:latin typeface="Calibri" charset="0"/>
                      </a:endParaRPr>
                    </a:p>
                  </a:txBody>
                  <a:tcPr marL="3751" marR="3751" marT="375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fi-FI" sz="1100" b="1" i="0" u="none" strike="noStrike" dirty="0" smtClean="0">
                          <a:solidFill>
                            <a:srgbClr val="000000"/>
                          </a:solidFill>
                          <a:effectLst/>
                          <a:latin typeface="Calibri" charset="0"/>
                        </a:rPr>
                        <a:t>2,564</a:t>
                      </a:r>
                      <a:endParaRPr lang="fi-FI" sz="1100" b="1" i="0" u="none" strike="noStrike" dirty="0">
                        <a:solidFill>
                          <a:srgbClr val="000000"/>
                        </a:solidFill>
                        <a:effectLst/>
                        <a:latin typeface="Calibri" charset="0"/>
                      </a:endParaRPr>
                    </a:p>
                  </a:txBody>
                  <a:tcPr marL="3751" marR="3751" marT="375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is-IS" sz="1100" b="0" i="0" u="none" strike="noStrike" dirty="0" smtClean="0">
                          <a:solidFill>
                            <a:srgbClr val="000000"/>
                          </a:solidFill>
                          <a:effectLst/>
                          <a:latin typeface="Calibri" charset="0"/>
                        </a:rPr>
                        <a:t>2,026</a:t>
                      </a:r>
                      <a:endParaRPr lang="is-IS" sz="1100" b="0" i="0" u="none" strike="noStrike" dirty="0">
                        <a:solidFill>
                          <a:srgbClr val="000000"/>
                        </a:solidFill>
                        <a:effectLst/>
                        <a:latin typeface="Calibri" charset="0"/>
                      </a:endParaRPr>
                    </a:p>
                  </a:txBody>
                  <a:tcPr marL="3751" marR="3751" marT="375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a:solidFill>
                            <a:srgbClr val="000000"/>
                          </a:solidFill>
                          <a:effectLst/>
                          <a:latin typeface="Calibri" charset="0"/>
                        </a:rPr>
                        <a:t>0</a:t>
                      </a:r>
                    </a:p>
                  </a:txBody>
                  <a:tcPr marL="3751" marR="3751" marT="375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is-IS" sz="1100" b="0" i="0" u="none" strike="noStrike" dirty="0" smtClean="0">
                          <a:solidFill>
                            <a:srgbClr val="000000"/>
                          </a:solidFill>
                          <a:effectLst/>
                          <a:latin typeface="Calibri" charset="0"/>
                        </a:rPr>
                        <a:t>513</a:t>
                      </a:r>
                      <a:endParaRPr lang="is-IS" sz="1100" b="0" i="0" u="none" strike="noStrike" dirty="0">
                        <a:solidFill>
                          <a:srgbClr val="000000"/>
                        </a:solidFill>
                        <a:effectLst/>
                        <a:latin typeface="Calibri" charset="0"/>
                      </a:endParaRPr>
                    </a:p>
                  </a:txBody>
                  <a:tcPr marL="3751" marR="3751" marT="375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is-IS" sz="1100" b="0" i="0" u="none" strike="noStrike" dirty="0" smtClean="0">
                          <a:solidFill>
                            <a:srgbClr val="000000"/>
                          </a:solidFill>
                          <a:effectLst/>
                          <a:latin typeface="Calibri" charset="0"/>
                        </a:rPr>
                        <a:t>26</a:t>
                      </a:r>
                      <a:endParaRPr lang="is-IS" sz="1100" b="0" i="0" u="none" strike="noStrike" dirty="0">
                        <a:solidFill>
                          <a:srgbClr val="000000"/>
                        </a:solidFill>
                        <a:effectLst/>
                        <a:latin typeface="Calibri" charset="0"/>
                      </a:endParaRPr>
                    </a:p>
                  </a:txBody>
                  <a:tcPr marL="3751" marR="3751" marT="375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n-US" sz="1100" b="0" i="0" u="none" strike="noStrike">
                        <a:solidFill>
                          <a:srgbClr val="000000"/>
                        </a:solidFill>
                        <a:effectLst/>
                        <a:latin typeface="Calibri" charset="0"/>
                      </a:endParaRPr>
                    </a:p>
                  </a:txBody>
                  <a:tcPr marL="3751" marR="3751" marT="3751" marB="0" anchor="b">
                    <a:lnL w="6350" cap="flat" cmpd="sng" algn="ctr">
                      <a:solidFill>
                        <a:srgbClr val="000000"/>
                      </a:solidFill>
                      <a:prstDash val="solid"/>
                      <a:round/>
                      <a:headEnd type="none" w="med" len="med"/>
                      <a:tailEnd type="none" w="med" len="med"/>
                    </a:lnL>
                    <a:lnR>
                      <a:noFill/>
                    </a:lnR>
                    <a:lnT>
                      <a:noFill/>
                    </a:lnT>
                    <a:lnB>
                      <a:noFill/>
                    </a:lnB>
                  </a:tcPr>
                </a:tc>
              </a:tr>
              <a:tr h="211138">
                <a:tc>
                  <a:txBody>
                    <a:bodyPr/>
                    <a:lstStyle/>
                    <a:p>
                      <a:pPr algn="l" fontAlgn="b"/>
                      <a:endParaRPr lang="en-US" sz="1100" b="0" i="0" u="none" strike="noStrike">
                        <a:solidFill>
                          <a:srgbClr val="000000"/>
                        </a:solidFill>
                        <a:effectLst/>
                        <a:latin typeface="Calibri" charset="0"/>
                      </a:endParaRPr>
                    </a:p>
                  </a:txBody>
                  <a:tcPr marL="3751" marR="3751" marT="3751" marB="0" anchor="b">
                    <a:lnL>
                      <a:noFill/>
                    </a:lnL>
                    <a:lnR>
                      <a:noFill/>
                    </a:lnR>
                    <a:lnT>
                      <a:noFill/>
                    </a:lnT>
                    <a:lnB>
                      <a:noFill/>
                    </a:lnB>
                  </a:tcPr>
                </a:tc>
                <a:tc>
                  <a:txBody>
                    <a:bodyPr/>
                    <a:lstStyle/>
                    <a:p>
                      <a:pPr algn="l" fontAlgn="b"/>
                      <a:endParaRPr lang="en-US" sz="1100" b="0" i="0" u="none" strike="noStrike" dirty="0">
                        <a:solidFill>
                          <a:srgbClr val="000000"/>
                        </a:solidFill>
                        <a:effectLst/>
                        <a:latin typeface="Calibri" charset="0"/>
                      </a:endParaRPr>
                    </a:p>
                  </a:txBody>
                  <a:tcPr marL="3751" marR="3751" marT="3751"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n-US" sz="1100" b="0" i="0" u="none" strike="noStrike">
                        <a:solidFill>
                          <a:srgbClr val="000000"/>
                        </a:solidFill>
                        <a:effectLst/>
                        <a:latin typeface="Calibri" charset="0"/>
                      </a:endParaRPr>
                    </a:p>
                  </a:txBody>
                  <a:tcPr marL="3751" marR="3751" marT="3751"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n-US" sz="1100" b="0" i="0" u="none" strike="noStrike">
                        <a:solidFill>
                          <a:srgbClr val="000000"/>
                        </a:solidFill>
                        <a:effectLst/>
                        <a:latin typeface="Calibri" charset="0"/>
                      </a:endParaRPr>
                    </a:p>
                  </a:txBody>
                  <a:tcPr marL="3751" marR="3751" marT="3751"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n-US" sz="1100" b="0" i="0" u="none" strike="noStrike">
                        <a:solidFill>
                          <a:srgbClr val="000000"/>
                        </a:solidFill>
                        <a:effectLst/>
                        <a:latin typeface="Calibri" charset="0"/>
                      </a:endParaRPr>
                    </a:p>
                  </a:txBody>
                  <a:tcPr marL="3751" marR="3751" marT="3751"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n-US" sz="1100" b="0" i="0" u="none" strike="noStrike">
                        <a:solidFill>
                          <a:srgbClr val="000000"/>
                        </a:solidFill>
                        <a:effectLst/>
                        <a:latin typeface="Calibri" charset="0"/>
                      </a:endParaRPr>
                    </a:p>
                  </a:txBody>
                  <a:tcPr marL="3751" marR="3751" marT="3751"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n-US" sz="1100" b="0" i="0" u="none" strike="noStrike">
                        <a:solidFill>
                          <a:srgbClr val="000000"/>
                        </a:solidFill>
                        <a:effectLst/>
                        <a:latin typeface="Calibri" charset="0"/>
                      </a:endParaRPr>
                    </a:p>
                  </a:txBody>
                  <a:tcPr marL="3751" marR="3751" marT="3751"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n-US" sz="1100" b="0" i="0" u="none" strike="noStrike">
                        <a:solidFill>
                          <a:srgbClr val="000000"/>
                        </a:solidFill>
                        <a:effectLst/>
                        <a:latin typeface="Calibri" charset="0"/>
                      </a:endParaRPr>
                    </a:p>
                  </a:txBody>
                  <a:tcPr marL="3751" marR="3751" marT="3751"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n-US" sz="1100" b="0" i="0" u="none" strike="noStrike">
                        <a:solidFill>
                          <a:srgbClr val="000000"/>
                        </a:solidFill>
                        <a:effectLst/>
                        <a:latin typeface="Calibri" charset="0"/>
                      </a:endParaRPr>
                    </a:p>
                  </a:txBody>
                  <a:tcPr marL="3751" marR="3751" marT="3751"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n-US" sz="1100" b="0" i="0" u="none" strike="noStrike" dirty="0">
                        <a:solidFill>
                          <a:srgbClr val="000000"/>
                        </a:solidFill>
                        <a:effectLst/>
                        <a:latin typeface="Calibri" charset="0"/>
                      </a:endParaRPr>
                    </a:p>
                  </a:txBody>
                  <a:tcPr marL="3751" marR="3751" marT="3751"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n-US" sz="1100" b="0" i="0" u="none" strike="noStrike" dirty="0">
                        <a:solidFill>
                          <a:srgbClr val="000000"/>
                        </a:solidFill>
                        <a:effectLst/>
                        <a:latin typeface="Calibri" charset="0"/>
                      </a:endParaRPr>
                    </a:p>
                  </a:txBody>
                  <a:tcPr marL="3751" marR="3751" marT="3751" marB="0" anchor="b">
                    <a:lnL>
                      <a:noFill/>
                    </a:lnL>
                    <a:lnR>
                      <a:noFill/>
                    </a:lnR>
                    <a:lnT>
                      <a:noFill/>
                    </a:lnT>
                    <a:lnB>
                      <a:noFill/>
                    </a:lnB>
                  </a:tcPr>
                </a:tc>
              </a:tr>
            </a:tbl>
          </a:graphicData>
        </a:graphic>
      </p:graphicFrame>
      <p:sp>
        <p:nvSpPr>
          <p:cNvPr id="3" name="Rectangle 2"/>
          <p:cNvSpPr/>
          <p:nvPr/>
        </p:nvSpPr>
        <p:spPr>
          <a:xfrm>
            <a:off x="285008" y="4049486"/>
            <a:ext cx="9429008" cy="250569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7524754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a:blip r:embed="rId2" cstate="email">
            <a:extLst>
              <a:ext uri="{28A0092B-C50C-407E-A947-70E740481C1C}">
                <a14:useLocalDpi xmlns:a14="http://schemas.microsoft.com/office/drawing/2010/main"/>
              </a:ext>
            </a:extLst>
          </a:blip>
          <a:srcRect/>
          <a:stretch>
            <a:fillRect/>
          </a:stretch>
        </p:blipFill>
        <p:spPr bwMode="auto">
          <a:xfrm>
            <a:off x="522605" y="936308"/>
            <a:ext cx="8860790" cy="4985385"/>
          </a:xfrm>
          <a:prstGeom prst="rect">
            <a:avLst/>
          </a:prstGeom>
          <a:noFill/>
          <a:ln>
            <a:noFill/>
          </a:ln>
        </p:spPr>
      </p:pic>
      <p:sp>
        <p:nvSpPr>
          <p:cNvPr id="5" name="TextBox 4"/>
          <p:cNvSpPr txBox="1"/>
          <p:nvPr/>
        </p:nvSpPr>
        <p:spPr>
          <a:xfrm flipH="1">
            <a:off x="381000" y="243181"/>
            <a:ext cx="9002395" cy="461665"/>
          </a:xfrm>
          <a:prstGeom prst="rect">
            <a:avLst/>
          </a:prstGeom>
          <a:noFill/>
        </p:spPr>
        <p:txBody>
          <a:bodyPr wrap="square" rtlCol="0">
            <a:spAutoFit/>
          </a:bodyPr>
          <a:lstStyle/>
          <a:p>
            <a:pPr algn="ctr"/>
            <a:r>
              <a:rPr lang="en-US" sz="2400" b="1" dirty="0"/>
              <a:t>Flagship theory of </a:t>
            </a:r>
            <a:r>
              <a:rPr lang="en-US" sz="2400" b="1" dirty="0" smtClean="0"/>
              <a:t>changes 2017 - 2018</a:t>
            </a:r>
            <a:endParaRPr lang="en-US" sz="2400" b="1" dirty="0"/>
          </a:p>
        </p:txBody>
      </p:sp>
      <p:pic>
        <p:nvPicPr>
          <p:cNvPr id="6" name="Picture 5"/>
          <p:cNvPicPr/>
          <p:nvPr/>
        </p:nvPicPr>
        <p:blipFill>
          <a:blip r:embed="rId3" cstate="email">
            <a:extLst>
              <a:ext uri="{28A0092B-C50C-407E-A947-70E740481C1C}">
                <a14:useLocalDpi xmlns:a14="http://schemas.microsoft.com/office/drawing/2010/main"/>
              </a:ext>
            </a:extLst>
          </a:blip>
          <a:srcRect/>
          <a:stretch>
            <a:fillRect/>
          </a:stretch>
        </p:blipFill>
        <p:spPr bwMode="auto">
          <a:xfrm>
            <a:off x="8847498" y="6065704"/>
            <a:ext cx="689094" cy="634969"/>
          </a:xfrm>
          <a:prstGeom prst="rect">
            <a:avLst/>
          </a:prstGeom>
          <a:noFill/>
          <a:ln>
            <a:noFill/>
          </a:ln>
        </p:spPr>
      </p:pic>
      <p:sp>
        <p:nvSpPr>
          <p:cNvPr id="2" name="TextBox 1"/>
          <p:cNvSpPr txBox="1"/>
          <p:nvPr/>
        </p:nvSpPr>
        <p:spPr>
          <a:xfrm>
            <a:off x="1674185" y="5992392"/>
            <a:ext cx="6917150" cy="738664"/>
          </a:xfrm>
          <a:prstGeom prst="rect">
            <a:avLst/>
          </a:prstGeom>
          <a:noFill/>
        </p:spPr>
        <p:txBody>
          <a:bodyPr wrap="none" rtlCol="0">
            <a:spAutoFit/>
          </a:bodyPr>
          <a:lstStyle/>
          <a:p>
            <a:pPr algn="ctr"/>
            <a:r>
              <a:rPr lang="en-US" sz="2400" dirty="0" smtClean="0"/>
              <a:t>ILRI</a:t>
            </a:r>
            <a:r>
              <a:rPr lang="en-US" dirty="0" smtClean="0"/>
              <a:t>, SLU, CIAT, </a:t>
            </a:r>
            <a:r>
              <a:rPr lang="en-US" sz="2400" dirty="0" smtClean="0"/>
              <a:t>ICARDA</a:t>
            </a:r>
          </a:p>
          <a:p>
            <a:pPr algn="ctr"/>
            <a:r>
              <a:rPr lang="en-US" dirty="0" smtClean="0"/>
              <a:t>(</a:t>
            </a:r>
            <a:r>
              <a:rPr lang="en-US" dirty="0" err="1" smtClean="0"/>
              <a:t>Wageningen</a:t>
            </a:r>
            <a:r>
              <a:rPr lang="en-US" dirty="0" smtClean="0"/>
              <a:t>, University of Edinburgh/SRUC, University of Nottingham) </a:t>
            </a:r>
            <a:endParaRPr lang="en-US" dirty="0"/>
          </a:p>
        </p:txBody>
      </p:sp>
      <p:pic>
        <p:nvPicPr>
          <p:cNvPr id="7" name="Picture 6"/>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6678" y="6065704"/>
            <a:ext cx="1311344" cy="665352"/>
          </a:xfrm>
          <a:prstGeom prst="rect">
            <a:avLst/>
          </a:prstGeom>
        </p:spPr>
      </p:pic>
    </p:spTree>
    <p:extLst>
      <p:ext uri="{BB962C8B-B14F-4D97-AF65-F5344CB8AC3E}">
        <p14:creationId xmlns:p14="http://schemas.microsoft.com/office/powerpoint/2010/main" val="97424497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p:nvPr/>
        </p:nvPicPr>
        <p:blipFill>
          <a:blip r:embed="rId3" cstate="email">
            <a:extLst>
              <a:ext uri="{28A0092B-C50C-407E-A947-70E740481C1C}">
                <a14:useLocalDpi xmlns:a14="http://schemas.microsoft.com/office/drawing/2010/main"/>
              </a:ext>
            </a:extLst>
          </a:blip>
          <a:srcRect/>
          <a:stretch>
            <a:fillRect/>
          </a:stretch>
        </p:blipFill>
        <p:spPr bwMode="auto">
          <a:xfrm>
            <a:off x="664745" y="828348"/>
            <a:ext cx="8860790" cy="4985385"/>
          </a:xfrm>
          <a:prstGeom prst="rect">
            <a:avLst/>
          </a:prstGeom>
          <a:noFill/>
          <a:ln w="9525" cmpd="sng">
            <a:solidFill>
              <a:srgbClr val="000000"/>
            </a:solidFill>
            <a:miter lim="800000"/>
            <a:headEnd/>
            <a:tailEnd/>
          </a:ln>
          <a:effectLst/>
        </p:spPr>
      </p:pic>
      <p:pic>
        <p:nvPicPr>
          <p:cNvPr id="6" name="Picture 5"/>
          <p:cNvPicPr/>
          <p:nvPr/>
        </p:nvPicPr>
        <p:blipFill>
          <a:blip r:embed="rId4" cstate="email">
            <a:extLst>
              <a:ext uri="{28A0092B-C50C-407E-A947-70E740481C1C}">
                <a14:useLocalDpi xmlns:a14="http://schemas.microsoft.com/office/drawing/2010/main"/>
              </a:ext>
            </a:extLst>
          </a:blip>
          <a:srcRect/>
          <a:stretch>
            <a:fillRect/>
          </a:stretch>
        </p:blipFill>
        <p:spPr bwMode="auto">
          <a:xfrm>
            <a:off x="664745" y="5941498"/>
            <a:ext cx="689094" cy="634969"/>
          </a:xfrm>
          <a:prstGeom prst="rect">
            <a:avLst/>
          </a:prstGeom>
          <a:noFill/>
          <a:ln>
            <a:noFill/>
          </a:ln>
        </p:spPr>
      </p:pic>
      <p:pic>
        <p:nvPicPr>
          <p:cNvPr id="4" name="Picture 3"/>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8270964" y="5941498"/>
            <a:ext cx="1311344" cy="665352"/>
          </a:xfrm>
          <a:prstGeom prst="rect">
            <a:avLst/>
          </a:prstGeom>
        </p:spPr>
      </p:pic>
      <p:sp>
        <p:nvSpPr>
          <p:cNvPr id="2" name="Oval 1"/>
          <p:cNvSpPr/>
          <p:nvPr/>
        </p:nvSpPr>
        <p:spPr>
          <a:xfrm>
            <a:off x="795130" y="3021495"/>
            <a:ext cx="1908314" cy="427383"/>
          </a:xfrm>
          <a:prstGeom prst="ellipse">
            <a:avLst/>
          </a:prstGeom>
          <a:noFill/>
          <a:ln w="412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838201" y="3949148"/>
            <a:ext cx="1908314" cy="427383"/>
          </a:xfrm>
          <a:prstGeom prst="ellipse">
            <a:avLst/>
          </a:prstGeom>
          <a:noFill/>
          <a:ln w="412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664744" y="4747591"/>
            <a:ext cx="5229159" cy="427383"/>
          </a:xfrm>
          <a:prstGeom prst="ellipse">
            <a:avLst/>
          </a:prstGeom>
          <a:noFill/>
          <a:ln w="412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4595936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Untitled.png"/>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381000" y="2133449"/>
            <a:ext cx="9144000" cy="2040467"/>
          </a:xfrm>
          <a:prstGeom prst="rect">
            <a:avLst/>
          </a:prstGeom>
        </p:spPr>
      </p:pic>
      <p:sp>
        <p:nvSpPr>
          <p:cNvPr id="5" name="TextBox 4"/>
          <p:cNvSpPr txBox="1"/>
          <p:nvPr/>
        </p:nvSpPr>
        <p:spPr>
          <a:xfrm flipH="1">
            <a:off x="797470" y="936954"/>
            <a:ext cx="4584095" cy="369332"/>
          </a:xfrm>
          <a:prstGeom prst="rect">
            <a:avLst/>
          </a:prstGeom>
          <a:noFill/>
        </p:spPr>
        <p:txBody>
          <a:bodyPr wrap="square" rtlCol="0">
            <a:spAutoFit/>
          </a:bodyPr>
          <a:lstStyle/>
          <a:p>
            <a:r>
              <a:rPr lang="en-US" b="1" dirty="0"/>
              <a:t>Animal genetics flagship ISPC comments ……..</a:t>
            </a:r>
          </a:p>
        </p:txBody>
      </p:sp>
      <p:sp>
        <p:nvSpPr>
          <p:cNvPr id="6" name="TextBox 5"/>
          <p:cNvSpPr txBox="1"/>
          <p:nvPr/>
        </p:nvSpPr>
        <p:spPr>
          <a:xfrm flipH="1">
            <a:off x="2518031" y="5001079"/>
            <a:ext cx="6195205" cy="523220"/>
          </a:xfrm>
          <a:prstGeom prst="rect">
            <a:avLst/>
          </a:prstGeom>
          <a:noFill/>
        </p:spPr>
        <p:txBody>
          <a:bodyPr wrap="square" rtlCol="0">
            <a:spAutoFit/>
          </a:bodyPr>
          <a:lstStyle/>
          <a:p>
            <a:r>
              <a:rPr lang="en-US" sz="2800" b="1" dirty="0"/>
              <a:t>Recommended for funding ……..</a:t>
            </a:r>
          </a:p>
        </p:txBody>
      </p:sp>
      <p:pic>
        <p:nvPicPr>
          <p:cNvPr id="7" name="Picture 6"/>
          <p:cNvPicPr/>
          <p:nvPr/>
        </p:nvPicPr>
        <p:blipFill>
          <a:blip r:embed="rId3" cstate="email">
            <a:extLst>
              <a:ext uri="{28A0092B-C50C-407E-A947-70E740481C1C}">
                <a14:useLocalDpi xmlns:a14="http://schemas.microsoft.com/office/drawing/2010/main"/>
              </a:ext>
            </a:extLst>
          </a:blip>
          <a:srcRect/>
          <a:stretch>
            <a:fillRect/>
          </a:stretch>
        </p:blipFill>
        <p:spPr bwMode="auto">
          <a:xfrm>
            <a:off x="664745" y="5941498"/>
            <a:ext cx="689094" cy="634969"/>
          </a:xfrm>
          <a:prstGeom prst="rect">
            <a:avLst/>
          </a:prstGeom>
          <a:noFill/>
          <a:ln>
            <a:noFill/>
          </a:ln>
        </p:spPr>
      </p:pic>
      <p:pic>
        <p:nvPicPr>
          <p:cNvPr id="8" name="Picture 7"/>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426803" y="5979222"/>
            <a:ext cx="1311344" cy="665352"/>
          </a:xfrm>
          <a:prstGeom prst="rect">
            <a:avLst/>
          </a:prstGeom>
        </p:spPr>
      </p:pic>
    </p:spTree>
    <p:extLst>
      <p:ext uri="{BB962C8B-B14F-4D97-AF65-F5344CB8AC3E}">
        <p14:creationId xmlns:p14="http://schemas.microsoft.com/office/powerpoint/2010/main" val="102661812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Flagship </a:t>
            </a:r>
            <a:r>
              <a:rPr lang="en-US" dirty="0" smtClean="0"/>
              <a:t>Targets 2022 (1)</a:t>
            </a:r>
            <a:endParaRPr lang="en-US" dirty="0"/>
          </a:p>
        </p:txBody>
      </p:sp>
      <p:sp>
        <p:nvSpPr>
          <p:cNvPr id="3" name="Content Placeholder 2"/>
          <p:cNvSpPr>
            <a:spLocks noGrp="1"/>
          </p:cNvSpPr>
          <p:nvPr>
            <p:ph idx="1"/>
          </p:nvPr>
        </p:nvSpPr>
        <p:spPr>
          <a:xfrm>
            <a:off x="951626" y="1690690"/>
            <a:ext cx="8543925" cy="4351338"/>
          </a:xfrm>
        </p:spPr>
        <p:txBody>
          <a:bodyPr>
            <a:normAutofit fontScale="25000" lnSpcReduction="20000"/>
          </a:bodyPr>
          <a:lstStyle/>
          <a:p>
            <a:pPr lvl="0"/>
            <a:r>
              <a:rPr lang="en-GB" sz="9600" b="1" dirty="0" smtClean="0">
                <a:solidFill>
                  <a:srgbClr val="2F23BD"/>
                </a:solidFill>
              </a:rPr>
              <a:t>790,000, 20,000, </a:t>
            </a:r>
            <a:r>
              <a:rPr lang="en-GB" sz="9600" b="1" dirty="0">
                <a:solidFill>
                  <a:srgbClr val="2F23BD"/>
                </a:solidFill>
              </a:rPr>
              <a:t>20,000 and 115,000 livestock keeping households </a:t>
            </a:r>
            <a:r>
              <a:rPr lang="en-GB" sz="9600" dirty="0"/>
              <a:t>(representing 3.7 million , 84,000 , 115,000 &amp; 600,000 individuals, respectively) </a:t>
            </a:r>
            <a:r>
              <a:rPr lang="en-GB" sz="9600" b="1" dirty="0">
                <a:solidFill>
                  <a:srgbClr val="2F23BD"/>
                </a:solidFill>
              </a:rPr>
              <a:t>realizing a 50% increase in income</a:t>
            </a:r>
            <a:r>
              <a:rPr lang="en-GB" sz="9600" dirty="0"/>
              <a:t>, on </a:t>
            </a:r>
            <a:r>
              <a:rPr lang="en-GB" sz="9600" dirty="0" smtClean="0"/>
              <a:t>average (chicken</a:t>
            </a:r>
            <a:r>
              <a:rPr lang="en-GB" sz="9600" dirty="0"/>
              <a:t>, pigs, small ruminant and dairy </a:t>
            </a:r>
            <a:r>
              <a:rPr lang="en-GB" sz="9600" dirty="0" smtClean="0"/>
              <a:t>cattle), </a:t>
            </a:r>
            <a:r>
              <a:rPr lang="en-GB" sz="9600" dirty="0"/>
              <a:t>through the use of genetically improved livestock combined with other appropriate animal husbandry practices, across 5 countries</a:t>
            </a:r>
            <a:r>
              <a:rPr lang="en-GB" sz="9600" dirty="0" smtClean="0"/>
              <a:t>.</a:t>
            </a:r>
          </a:p>
          <a:p>
            <a:pPr lvl="0"/>
            <a:endParaRPr lang="en-GB" sz="9600" dirty="0"/>
          </a:p>
          <a:p>
            <a:pPr lvl="0"/>
            <a:r>
              <a:rPr lang="en-GB" sz="9600" b="1" dirty="0" smtClean="0">
                <a:solidFill>
                  <a:srgbClr val="2F23BD"/>
                </a:solidFill>
              </a:rPr>
              <a:t>1.5 million</a:t>
            </a:r>
            <a:r>
              <a:rPr lang="en-GB" sz="9600" b="1" dirty="0">
                <a:solidFill>
                  <a:srgbClr val="2F23BD"/>
                </a:solidFill>
              </a:rPr>
              <a:t>, 40,000, 45,000 and 230,000 livestock keeping households</a:t>
            </a:r>
            <a:r>
              <a:rPr lang="en-GB" sz="9600" dirty="0"/>
              <a:t> realizing an </a:t>
            </a:r>
            <a:r>
              <a:rPr lang="en-GB" sz="9600" b="1" dirty="0" smtClean="0">
                <a:solidFill>
                  <a:srgbClr val="2F23BD"/>
                </a:solidFill>
              </a:rPr>
              <a:t>25%, 25%, 5% </a:t>
            </a:r>
            <a:r>
              <a:rPr lang="en-GB" sz="9600" b="1" dirty="0">
                <a:solidFill>
                  <a:srgbClr val="2F23BD"/>
                </a:solidFill>
              </a:rPr>
              <a:t>and 25% increase in productivity</a:t>
            </a:r>
            <a:r>
              <a:rPr lang="en-GB" sz="9600" dirty="0"/>
              <a:t>, on average, for chicken, pigs, small ruminants, and dairy cattle, respectively, through the use of genetically improved livestock combined with other appropriate animal husbandry practices, across 5 countries.</a:t>
            </a:r>
          </a:p>
          <a:p>
            <a:endParaRPr lang="en-US" dirty="0"/>
          </a:p>
        </p:txBody>
      </p:sp>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184207" y="5925745"/>
            <a:ext cx="1311344" cy="665352"/>
          </a:xfrm>
          <a:prstGeom prst="rect">
            <a:avLst/>
          </a:prstGeom>
        </p:spPr>
      </p:pic>
    </p:spTree>
    <p:extLst>
      <p:ext uri="{BB962C8B-B14F-4D97-AF65-F5344CB8AC3E}">
        <p14:creationId xmlns:p14="http://schemas.microsoft.com/office/powerpoint/2010/main" val="22081901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Flagship Targets 2022 </a:t>
            </a:r>
            <a:r>
              <a:rPr lang="en-US" dirty="0" smtClean="0"/>
              <a:t>(2)</a:t>
            </a:r>
            <a:endParaRPr lang="en-US" dirty="0"/>
          </a:p>
        </p:txBody>
      </p:sp>
      <p:sp>
        <p:nvSpPr>
          <p:cNvPr id="3" name="Content Placeholder 2"/>
          <p:cNvSpPr>
            <a:spLocks noGrp="1"/>
          </p:cNvSpPr>
          <p:nvPr>
            <p:ph idx="1"/>
          </p:nvPr>
        </p:nvSpPr>
        <p:spPr>
          <a:xfrm>
            <a:off x="681038" y="2254250"/>
            <a:ext cx="8543925" cy="4351338"/>
          </a:xfrm>
        </p:spPr>
        <p:txBody>
          <a:bodyPr/>
          <a:lstStyle/>
          <a:p>
            <a:pPr lvl="0"/>
            <a:r>
              <a:rPr lang="en-GB" b="1" dirty="0">
                <a:solidFill>
                  <a:srgbClr val="2F23BD"/>
                </a:solidFill>
              </a:rPr>
              <a:t>1.5 million, 40,000, 45,000 and 230,000 livestock keeping households</a:t>
            </a:r>
            <a:r>
              <a:rPr lang="en-GB" dirty="0"/>
              <a:t> realizing </a:t>
            </a:r>
            <a:r>
              <a:rPr lang="en-GB" dirty="0" smtClean="0"/>
              <a:t>a </a:t>
            </a:r>
            <a:r>
              <a:rPr lang="en-GB" b="1" dirty="0" smtClean="0">
                <a:solidFill>
                  <a:srgbClr val="2F23BD"/>
                </a:solidFill>
              </a:rPr>
              <a:t>100%, 50%, 12% </a:t>
            </a:r>
            <a:r>
              <a:rPr lang="en-GB" b="1" dirty="0">
                <a:solidFill>
                  <a:srgbClr val="2F23BD"/>
                </a:solidFill>
              </a:rPr>
              <a:t>and </a:t>
            </a:r>
            <a:r>
              <a:rPr lang="en-GB" b="1" dirty="0" smtClean="0">
                <a:solidFill>
                  <a:srgbClr val="2F23BD"/>
                </a:solidFill>
              </a:rPr>
              <a:t>100% </a:t>
            </a:r>
            <a:r>
              <a:rPr lang="en-GB" b="1" dirty="0">
                <a:solidFill>
                  <a:srgbClr val="2F23BD"/>
                </a:solidFill>
              </a:rPr>
              <a:t>increase </a:t>
            </a:r>
            <a:r>
              <a:rPr lang="en-GB" b="1">
                <a:solidFill>
                  <a:srgbClr val="2F23BD"/>
                </a:solidFill>
              </a:rPr>
              <a:t>in </a:t>
            </a:r>
            <a:r>
              <a:rPr lang="en-GB" b="1" smtClean="0">
                <a:solidFill>
                  <a:srgbClr val="2F23BD"/>
                </a:solidFill>
              </a:rPr>
              <a:t>genetic gain</a:t>
            </a:r>
            <a:r>
              <a:rPr lang="en-GB" smtClean="0"/>
              <a:t>, </a:t>
            </a:r>
            <a:r>
              <a:rPr lang="en-GB" dirty="0"/>
              <a:t>on average, for chicken, pigs, small ruminants, and dairy cattle, respectively, through the use of genetically improved </a:t>
            </a:r>
            <a:r>
              <a:rPr lang="en-GB"/>
              <a:t>livestock </a:t>
            </a:r>
            <a:r>
              <a:rPr lang="en-GB" smtClean="0"/>
              <a:t>across </a:t>
            </a:r>
            <a:r>
              <a:rPr lang="en-GB" dirty="0"/>
              <a:t>5 countries.</a:t>
            </a:r>
          </a:p>
          <a:p>
            <a:endParaRPr lang="en-US" dirty="0"/>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103013" y="5823108"/>
            <a:ext cx="1311344" cy="665352"/>
          </a:xfrm>
          <a:prstGeom prst="rect">
            <a:avLst/>
          </a:prstGeom>
        </p:spPr>
      </p:pic>
    </p:spTree>
    <p:extLst>
      <p:ext uri="{BB962C8B-B14F-4D97-AF65-F5344CB8AC3E}">
        <p14:creationId xmlns:p14="http://schemas.microsoft.com/office/powerpoint/2010/main" val="166053827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lnSpcReduction="10000"/>
          </a:bodyPr>
          <a:lstStyle/>
          <a:p>
            <a:pPr lvl="0"/>
            <a:r>
              <a:rPr lang="en-GB" b="1" dirty="0" smtClean="0">
                <a:solidFill>
                  <a:srgbClr val="2F23BD"/>
                </a:solidFill>
              </a:rPr>
              <a:t>Guidelines </a:t>
            </a:r>
            <a:r>
              <a:rPr lang="en-GB" b="1" dirty="0">
                <a:solidFill>
                  <a:srgbClr val="2F23BD"/>
                </a:solidFill>
              </a:rPr>
              <a:t>on policy and institutional arrangements for informing breed improvement and conservation options</a:t>
            </a:r>
            <a:r>
              <a:rPr lang="en-GB" dirty="0"/>
              <a:t> adopted by policy-makers and/or national research partners for one or more species in 4 countries</a:t>
            </a:r>
            <a:r>
              <a:rPr lang="en-GB" b="1" dirty="0">
                <a:solidFill>
                  <a:srgbClr val="2F23BD"/>
                </a:solidFill>
              </a:rPr>
              <a:t>, influencing the practices of 2.2 million livestock keeping households</a:t>
            </a:r>
            <a:r>
              <a:rPr lang="en-GB" dirty="0"/>
              <a:t>.</a:t>
            </a:r>
          </a:p>
          <a:p>
            <a:pPr lvl="0"/>
            <a:r>
              <a:rPr lang="en-GB" b="1" dirty="0">
                <a:solidFill>
                  <a:srgbClr val="2F23BD"/>
                </a:solidFill>
              </a:rPr>
              <a:t>3.6 </a:t>
            </a:r>
            <a:r>
              <a:rPr lang="en-GB" b="1" dirty="0" smtClean="0">
                <a:solidFill>
                  <a:srgbClr val="2F23BD"/>
                </a:solidFill>
              </a:rPr>
              <a:t>million, 50,000, </a:t>
            </a:r>
            <a:r>
              <a:rPr lang="en-GB" b="1" dirty="0">
                <a:solidFill>
                  <a:srgbClr val="2F23BD"/>
                </a:solidFill>
              </a:rPr>
              <a:t>70,000 and 230,000 women, across 5 countries, enjoy 10% increase in returns to their labour, on average</a:t>
            </a:r>
            <a:r>
              <a:rPr lang="en-GB" dirty="0"/>
              <a:t>, for chicken, pigs, small ruminants and dairy cattle, through the use of genetically improved livestock combined with other appropriate animal husbandry practices.</a:t>
            </a:r>
          </a:p>
          <a:p>
            <a:endParaRPr lang="en-US" dirty="0"/>
          </a:p>
        </p:txBody>
      </p:sp>
      <p:sp>
        <p:nvSpPr>
          <p:cNvPr id="4" name="Title 1"/>
          <p:cNvSpPr>
            <a:spLocks noGrp="1"/>
          </p:cNvSpPr>
          <p:nvPr>
            <p:ph type="title"/>
          </p:nvPr>
        </p:nvSpPr>
        <p:spPr/>
        <p:txBody>
          <a:bodyPr/>
          <a:lstStyle/>
          <a:p>
            <a:r>
              <a:rPr lang="en-US" dirty="0"/>
              <a:t>Flagship </a:t>
            </a:r>
            <a:r>
              <a:rPr lang="en-US" dirty="0" smtClean="0"/>
              <a:t>Targets 2022 (3)</a:t>
            </a:r>
            <a:endParaRPr lang="en-US" dirty="0"/>
          </a:p>
        </p:txBody>
      </p:sp>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426803" y="5979222"/>
            <a:ext cx="1311344" cy="665352"/>
          </a:xfrm>
          <a:prstGeom prst="rect">
            <a:avLst/>
          </a:prstGeom>
        </p:spPr>
      </p:pic>
    </p:spTree>
    <p:extLst>
      <p:ext uri="{BB962C8B-B14F-4D97-AF65-F5344CB8AC3E}">
        <p14:creationId xmlns:p14="http://schemas.microsoft.com/office/powerpoint/2010/main" val="45349351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997032"/>
            <a:ext cx="9906000" cy="5406925"/>
          </a:xfrm>
          <a:prstGeom prst="rect">
            <a:avLst/>
          </a:prstGeom>
        </p:spPr>
      </p:pic>
      <p:sp>
        <p:nvSpPr>
          <p:cNvPr id="6" name="TextBox 5"/>
          <p:cNvSpPr txBox="1"/>
          <p:nvPr/>
        </p:nvSpPr>
        <p:spPr>
          <a:xfrm>
            <a:off x="4132613" y="132588"/>
            <a:ext cx="2565070" cy="769441"/>
          </a:xfrm>
          <a:prstGeom prst="rect">
            <a:avLst/>
          </a:prstGeom>
          <a:noFill/>
        </p:spPr>
        <p:txBody>
          <a:bodyPr wrap="square" rtlCol="0">
            <a:spAutoFit/>
          </a:bodyPr>
          <a:lstStyle/>
          <a:p>
            <a:r>
              <a:rPr lang="en-US" sz="4400" b="1" dirty="0" smtClean="0"/>
              <a:t>NIGERIA</a:t>
            </a:r>
            <a:endParaRPr lang="en-US" sz="4400" b="1" dirty="0"/>
          </a:p>
        </p:txBody>
      </p:sp>
    </p:spTree>
    <p:extLst>
      <p:ext uri="{BB962C8B-B14F-4D97-AF65-F5344CB8AC3E}">
        <p14:creationId xmlns:p14="http://schemas.microsoft.com/office/powerpoint/2010/main" val="155015584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6568993" y="4310219"/>
            <a:ext cx="2199890" cy="1323439"/>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sz="2000" dirty="0">
                <a:solidFill>
                  <a:schemeClr val="accent6">
                    <a:lumMod val="75000"/>
                  </a:schemeClr>
                </a:solidFill>
              </a:rPr>
              <a:t>Reproductive  technology platform – gene editing platform </a:t>
            </a:r>
          </a:p>
        </p:txBody>
      </p:sp>
      <p:sp>
        <p:nvSpPr>
          <p:cNvPr id="4" name="Title 1"/>
          <p:cNvSpPr txBox="1">
            <a:spLocks/>
          </p:cNvSpPr>
          <p:nvPr/>
        </p:nvSpPr>
        <p:spPr>
          <a:xfrm>
            <a:off x="743869" y="0"/>
            <a:ext cx="8436690" cy="990600"/>
          </a:xfrm>
          <a:prstGeom prst="rect">
            <a:avLst/>
          </a:prstGeom>
          <a:solidFill>
            <a:schemeClr val="accent2"/>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600" dirty="0">
                <a:solidFill>
                  <a:schemeClr val="bg1"/>
                </a:solidFill>
              </a:rPr>
              <a:t>Our generic platforms </a:t>
            </a:r>
            <a:r>
              <a:rPr lang="en-US" sz="3600" dirty="0" smtClean="0">
                <a:solidFill>
                  <a:schemeClr val="bg1"/>
                </a:solidFill>
              </a:rPr>
              <a:t>2017 and 2018 ………</a:t>
            </a:r>
            <a:endParaRPr lang="en-US" sz="3600" dirty="0">
              <a:solidFill>
                <a:schemeClr val="bg1"/>
              </a:solidFill>
            </a:endParaRPr>
          </a:p>
        </p:txBody>
      </p:sp>
      <p:sp>
        <p:nvSpPr>
          <p:cNvPr id="22" name="TextBox 21"/>
          <p:cNvSpPr txBox="1"/>
          <p:nvPr/>
        </p:nvSpPr>
        <p:spPr>
          <a:xfrm>
            <a:off x="1332572" y="1665015"/>
            <a:ext cx="2437415" cy="707886"/>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US" sz="2000" dirty="0" smtClean="0">
                <a:solidFill>
                  <a:schemeClr val="accent6">
                    <a:lumMod val="75000"/>
                  </a:schemeClr>
                </a:solidFill>
              </a:rPr>
              <a:t>IT platforms Nairobi and ILRI Addis Ababa</a:t>
            </a:r>
            <a:endParaRPr lang="en-US" sz="2000" dirty="0">
              <a:solidFill>
                <a:schemeClr val="accent6">
                  <a:lumMod val="75000"/>
                </a:schemeClr>
              </a:solidFill>
            </a:endParaRPr>
          </a:p>
        </p:txBody>
      </p:sp>
      <p:sp>
        <p:nvSpPr>
          <p:cNvPr id="23" name="TextBox 22"/>
          <p:cNvSpPr txBox="1"/>
          <p:nvPr/>
        </p:nvSpPr>
        <p:spPr>
          <a:xfrm>
            <a:off x="1832118" y="3047317"/>
            <a:ext cx="2705251" cy="707886"/>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US" sz="2000" dirty="0" smtClean="0">
                <a:solidFill>
                  <a:schemeClr val="accent6">
                    <a:lumMod val="75000"/>
                  </a:schemeClr>
                </a:solidFill>
              </a:rPr>
              <a:t>Poultry breeding facilities </a:t>
            </a:r>
            <a:endParaRPr lang="en-US" sz="2000" dirty="0">
              <a:solidFill>
                <a:schemeClr val="accent6">
                  <a:lumMod val="75000"/>
                </a:schemeClr>
              </a:solidFill>
            </a:endParaRPr>
          </a:p>
        </p:txBody>
      </p:sp>
      <p:sp>
        <p:nvSpPr>
          <p:cNvPr id="17" name="TextBox 16"/>
          <p:cNvSpPr txBox="1"/>
          <p:nvPr/>
        </p:nvSpPr>
        <p:spPr>
          <a:xfrm>
            <a:off x="1619871" y="4617995"/>
            <a:ext cx="3129743" cy="1015663"/>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sz="2000" dirty="0" err="1">
                <a:solidFill>
                  <a:schemeClr val="accent6">
                    <a:lumMod val="75000"/>
                  </a:schemeClr>
                </a:solidFill>
              </a:rPr>
              <a:t>Biorepository</a:t>
            </a:r>
            <a:r>
              <a:rPr lang="en-US" sz="2000" dirty="0">
                <a:solidFill>
                  <a:schemeClr val="accent6">
                    <a:lumMod val="75000"/>
                  </a:schemeClr>
                </a:solidFill>
              </a:rPr>
              <a:t> – livestock, pathogen, </a:t>
            </a:r>
            <a:r>
              <a:rPr lang="en-US" sz="2000" dirty="0" err="1">
                <a:solidFill>
                  <a:schemeClr val="accent6">
                    <a:lumMod val="75000"/>
                  </a:schemeClr>
                </a:solidFill>
              </a:rPr>
              <a:t>microbiomes</a:t>
            </a:r>
            <a:r>
              <a:rPr lang="en-US" sz="2000" dirty="0">
                <a:solidFill>
                  <a:schemeClr val="accent6">
                    <a:lumMod val="75000"/>
                  </a:schemeClr>
                </a:solidFill>
              </a:rPr>
              <a:t> – </a:t>
            </a:r>
            <a:r>
              <a:rPr lang="en-US" sz="2000" dirty="0" err="1">
                <a:solidFill>
                  <a:schemeClr val="accent6">
                    <a:lumMod val="75000"/>
                  </a:schemeClr>
                </a:solidFill>
              </a:rPr>
              <a:t>georeferenced</a:t>
            </a:r>
            <a:r>
              <a:rPr lang="en-US" sz="2000" dirty="0">
                <a:solidFill>
                  <a:schemeClr val="accent6">
                    <a:lumMod val="75000"/>
                  </a:schemeClr>
                </a:solidFill>
              </a:rPr>
              <a:t> information</a:t>
            </a:r>
          </a:p>
        </p:txBody>
      </p:sp>
      <p:sp>
        <p:nvSpPr>
          <p:cNvPr id="19" name="TextBox 18"/>
          <p:cNvSpPr txBox="1"/>
          <p:nvPr/>
        </p:nvSpPr>
        <p:spPr>
          <a:xfrm>
            <a:off x="5283200" y="1168862"/>
            <a:ext cx="4259451" cy="707886"/>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US" sz="2000" dirty="0" smtClean="0">
                <a:solidFill>
                  <a:schemeClr val="accent6">
                    <a:lumMod val="75000"/>
                  </a:schemeClr>
                </a:solidFill>
              </a:rPr>
              <a:t>Sequencing (CTLGH, CAAS -= ILRI </a:t>
            </a:r>
            <a:r>
              <a:rPr lang="en-US" sz="2000" smtClean="0">
                <a:solidFill>
                  <a:schemeClr val="accent6">
                    <a:lumMod val="75000"/>
                  </a:schemeClr>
                </a:solidFill>
              </a:rPr>
              <a:t>joint lab) and genotyping Platforms</a:t>
            </a:r>
            <a:endParaRPr lang="en-US" sz="2000" dirty="0">
              <a:solidFill>
                <a:schemeClr val="accent6">
                  <a:lumMod val="75000"/>
                </a:schemeClr>
              </a:solidFill>
            </a:endParaRPr>
          </a:p>
        </p:txBody>
      </p:sp>
      <p:pic>
        <p:nvPicPr>
          <p:cNvPr id="20" name="Picture 19"/>
          <p:cNvPicPr/>
          <p:nvPr/>
        </p:nvPicPr>
        <p:blipFill>
          <a:blip r:embed="rId3" cstate="email">
            <a:extLst>
              <a:ext uri="{28A0092B-C50C-407E-A947-70E740481C1C}">
                <a14:useLocalDpi xmlns:a14="http://schemas.microsoft.com/office/drawing/2010/main"/>
              </a:ext>
            </a:extLst>
          </a:blip>
          <a:srcRect/>
          <a:stretch>
            <a:fillRect/>
          </a:stretch>
        </p:blipFill>
        <p:spPr bwMode="auto">
          <a:xfrm>
            <a:off x="216915" y="5745625"/>
            <a:ext cx="1053908" cy="961322"/>
          </a:xfrm>
          <a:prstGeom prst="rect">
            <a:avLst/>
          </a:prstGeom>
          <a:noFill/>
          <a:ln>
            <a:noFill/>
          </a:ln>
        </p:spPr>
      </p:pic>
      <p:sp>
        <p:nvSpPr>
          <p:cNvPr id="10" name="TextBox 9"/>
          <p:cNvSpPr txBox="1"/>
          <p:nvPr/>
        </p:nvSpPr>
        <p:spPr>
          <a:xfrm>
            <a:off x="5283199" y="2842664"/>
            <a:ext cx="4259451" cy="707886"/>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US" sz="2000" dirty="0" smtClean="0">
                <a:solidFill>
                  <a:schemeClr val="accent6">
                    <a:lumMod val="75000"/>
                  </a:schemeClr>
                </a:solidFill>
              </a:rPr>
              <a:t>Phenotypic platform (ILRI Farm, </a:t>
            </a:r>
            <a:r>
              <a:rPr lang="en-US" sz="2000" dirty="0" err="1" smtClean="0">
                <a:solidFill>
                  <a:schemeClr val="accent6">
                    <a:lumMod val="75000"/>
                  </a:schemeClr>
                </a:solidFill>
              </a:rPr>
              <a:t>Kapiti</a:t>
            </a:r>
            <a:r>
              <a:rPr lang="en-US" sz="2000" dirty="0" smtClean="0">
                <a:solidFill>
                  <a:schemeClr val="accent6">
                    <a:lumMod val="75000"/>
                  </a:schemeClr>
                </a:solidFill>
              </a:rPr>
              <a:t>, Addis)</a:t>
            </a:r>
            <a:endParaRPr lang="en-US" sz="2000" dirty="0">
              <a:solidFill>
                <a:schemeClr val="accent6">
                  <a:lumMod val="75000"/>
                </a:schemeClr>
              </a:solidFill>
            </a:endParaRPr>
          </a:p>
        </p:txBody>
      </p:sp>
      <p:pic>
        <p:nvPicPr>
          <p:cNvPr id="11" name="Picture 10"/>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436134" y="6041595"/>
            <a:ext cx="1311344" cy="665352"/>
          </a:xfrm>
          <a:prstGeom prst="rect">
            <a:avLst/>
          </a:prstGeom>
        </p:spPr>
      </p:pic>
    </p:spTree>
    <p:extLst>
      <p:ext uri="{BB962C8B-B14F-4D97-AF65-F5344CB8AC3E}">
        <p14:creationId xmlns:p14="http://schemas.microsoft.com/office/powerpoint/2010/main" val="94680784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F2.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81001" y="533400"/>
            <a:ext cx="6120771" cy="3125500"/>
          </a:xfrm>
          <a:prstGeom prst="rect">
            <a:avLst/>
          </a:prstGeom>
        </p:spPr>
      </p:pic>
      <p:pic>
        <p:nvPicPr>
          <p:cNvPr id="5" name="Picture 4" descr="CF3.p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066318" y="3348162"/>
            <a:ext cx="3458683" cy="2638503"/>
          </a:xfrm>
          <a:prstGeom prst="rect">
            <a:avLst/>
          </a:prstGeom>
        </p:spPr>
      </p:pic>
      <p:pic>
        <p:nvPicPr>
          <p:cNvPr id="6" name="Picture 5" descr="ChickenF1.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87163" y="3429001"/>
            <a:ext cx="6023352" cy="3318387"/>
          </a:xfrm>
          <a:prstGeom prst="rect">
            <a:avLst/>
          </a:prstGeom>
        </p:spPr>
      </p:pic>
      <p:sp>
        <p:nvSpPr>
          <p:cNvPr id="7" name="TextBox 6"/>
          <p:cNvSpPr txBox="1"/>
          <p:nvPr/>
        </p:nvSpPr>
        <p:spPr>
          <a:xfrm>
            <a:off x="1070093" y="364770"/>
            <a:ext cx="6634214" cy="461665"/>
          </a:xfrm>
          <a:prstGeom prst="rect">
            <a:avLst/>
          </a:prstGeom>
          <a:noFill/>
        </p:spPr>
        <p:txBody>
          <a:bodyPr wrap="square" rtlCol="0">
            <a:spAutoFit/>
          </a:bodyPr>
          <a:lstStyle/>
          <a:p>
            <a:r>
              <a:rPr lang="en-US" sz="2400" b="1" dirty="0"/>
              <a:t>ADDIS -  CHICKEN POULTRY FACILITY</a:t>
            </a:r>
          </a:p>
        </p:txBody>
      </p:sp>
      <p:sp>
        <p:nvSpPr>
          <p:cNvPr id="9" name="TextBox 8"/>
          <p:cNvSpPr txBox="1"/>
          <p:nvPr/>
        </p:nvSpPr>
        <p:spPr>
          <a:xfrm>
            <a:off x="556637" y="3503558"/>
            <a:ext cx="7323307" cy="646331"/>
          </a:xfrm>
          <a:prstGeom prst="rect">
            <a:avLst/>
          </a:prstGeom>
          <a:noFill/>
        </p:spPr>
        <p:txBody>
          <a:bodyPr wrap="square" rtlCol="0">
            <a:spAutoFit/>
          </a:bodyPr>
          <a:lstStyle/>
          <a:p>
            <a:r>
              <a:rPr lang="en-US" b="1" dirty="0"/>
              <a:t>FUNDING: ROSLIN FOUNDATION</a:t>
            </a:r>
          </a:p>
          <a:p>
            <a:r>
              <a:rPr lang="en-US" b="1" dirty="0"/>
              <a:t>PARTNERSHIP: KOEN VAN MECHELEN – MOUTH FOUNDATION</a:t>
            </a:r>
          </a:p>
        </p:txBody>
      </p:sp>
      <p:sp>
        <p:nvSpPr>
          <p:cNvPr id="10" name="TextBox 9"/>
          <p:cNvSpPr txBox="1"/>
          <p:nvPr/>
        </p:nvSpPr>
        <p:spPr>
          <a:xfrm>
            <a:off x="6841506" y="5896726"/>
            <a:ext cx="2076874" cy="369332"/>
          </a:xfrm>
          <a:prstGeom prst="rect">
            <a:avLst/>
          </a:prstGeom>
          <a:noFill/>
        </p:spPr>
        <p:txBody>
          <a:bodyPr wrap="square" rtlCol="0">
            <a:spAutoFit/>
          </a:bodyPr>
          <a:lstStyle/>
          <a:p>
            <a:r>
              <a:rPr lang="en-US" b="1" dirty="0"/>
              <a:t>BOOK OF GENOME </a:t>
            </a:r>
          </a:p>
        </p:txBody>
      </p:sp>
      <p:pic>
        <p:nvPicPr>
          <p:cNvPr id="2" name="Picture 1"/>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rot="5400000">
            <a:off x="6784076" y="182244"/>
            <a:ext cx="2023162" cy="2863029"/>
          </a:xfrm>
          <a:prstGeom prst="rect">
            <a:avLst/>
          </a:prstGeom>
        </p:spPr>
      </p:pic>
      <p:pic>
        <p:nvPicPr>
          <p:cNvPr id="11" name="Picture 10"/>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6871030" y="2557353"/>
            <a:ext cx="304800" cy="269022"/>
          </a:xfrm>
          <a:prstGeom prst="rect">
            <a:avLst/>
          </a:prstGeom>
        </p:spPr>
      </p:pic>
      <p:sp>
        <p:nvSpPr>
          <p:cNvPr id="12" name="TextBox 11"/>
          <p:cNvSpPr txBox="1"/>
          <p:nvPr/>
        </p:nvSpPr>
        <p:spPr>
          <a:xfrm>
            <a:off x="7239850" y="2526268"/>
            <a:ext cx="1764522" cy="369332"/>
          </a:xfrm>
          <a:prstGeom prst="rect">
            <a:avLst/>
          </a:prstGeom>
          <a:noFill/>
        </p:spPr>
        <p:txBody>
          <a:bodyPr wrap="none" rtlCol="0">
            <a:spAutoFit/>
          </a:bodyPr>
          <a:lstStyle/>
          <a:p>
            <a:r>
              <a:rPr lang="en-US" dirty="0"/>
              <a:t>@</a:t>
            </a:r>
            <a:r>
              <a:rPr lang="en-US" dirty="0" err="1"/>
              <a:t>HanotteOlivier</a:t>
            </a:r>
            <a:endParaRPr lang="en-US" dirty="0"/>
          </a:p>
        </p:txBody>
      </p:sp>
      <p:pic>
        <p:nvPicPr>
          <p:cNvPr id="13" name="Picture 12"/>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2362200" y="6360378"/>
            <a:ext cx="304800" cy="269022"/>
          </a:xfrm>
          <a:prstGeom prst="rect">
            <a:avLst/>
          </a:prstGeom>
        </p:spPr>
      </p:pic>
      <p:sp>
        <p:nvSpPr>
          <p:cNvPr id="14" name="TextBox 13"/>
          <p:cNvSpPr txBox="1"/>
          <p:nvPr/>
        </p:nvSpPr>
        <p:spPr>
          <a:xfrm>
            <a:off x="2743201" y="6324600"/>
            <a:ext cx="2156103" cy="369332"/>
          </a:xfrm>
          <a:prstGeom prst="rect">
            <a:avLst/>
          </a:prstGeom>
          <a:noFill/>
        </p:spPr>
        <p:txBody>
          <a:bodyPr wrap="none" rtlCol="0">
            <a:spAutoFit/>
          </a:bodyPr>
          <a:lstStyle/>
          <a:p>
            <a:r>
              <a:rPr lang="en-US" dirty="0"/>
              <a:t>@</a:t>
            </a:r>
            <a:r>
              <a:rPr lang="en-US" dirty="0" err="1"/>
              <a:t>MouthFoundation</a:t>
            </a:r>
            <a:r>
              <a:rPr lang="en-US" dirty="0"/>
              <a:t> </a:t>
            </a:r>
          </a:p>
        </p:txBody>
      </p:sp>
      <p:sp>
        <p:nvSpPr>
          <p:cNvPr id="16" name="TextBox 15"/>
          <p:cNvSpPr txBox="1"/>
          <p:nvPr/>
        </p:nvSpPr>
        <p:spPr>
          <a:xfrm>
            <a:off x="5768004" y="6340154"/>
            <a:ext cx="3683765" cy="369332"/>
          </a:xfrm>
          <a:prstGeom prst="rect">
            <a:avLst/>
          </a:prstGeom>
          <a:noFill/>
        </p:spPr>
        <p:txBody>
          <a:bodyPr wrap="none" rtlCol="0">
            <a:spAutoFit/>
          </a:bodyPr>
          <a:lstStyle/>
          <a:p>
            <a:r>
              <a:rPr lang="en-US"/>
              <a:t>ART, SCIENCE, PEOPLE FOR DIVERSITY</a:t>
            </a:r>
            <a:endParaRPr lang="en-US" dirty="0"/>
          </a:p>
        </p:txBody>
      </p:sp>
      <p:sp>
        <p:nvSpPr>
          <p:cNvPr id="3" name="TextBox 2"/>
          <p:cNvSpPr txBox="1"/>
          <p:nvPr/>
        </p:nvSpPr>
        <p:spPr>
          <a:xfrm>
            <a:off x="6501772" y="191230"/>
            <a:ext cx="2808782" cy="369332"/>
          </a:xfrm>
          <a:prstGeom prst="rect">
            <a:avLst/>
          </a:prstGeom>
          <a:noFill/>
        </p:spPr>
        <p:txBody>
          <a:bodyPr wrap="none" rtlCol="0">
            <a:spAutoFit/>
          </a:bodyPr>
          <a:lstStyle/>
          <a:p>
            <a:r>
              <a:rPr lang="en-US" b="1" dirty="0" smtClean="0"/>
              <a:t>Opening 6</a:t>
            </a:r>
            <a:r>
              <a:rPr lang="en-US" b="1" baseline="30000" dirty="0" smtClean="0"/>
              <a:t>th</a:t>
            </a:r>
            <a:r>
              <a:rPr lang="en-US" b="1" dirty="0" smtClean="0"/>
              <a:t> of March 2017</a:t>
            </a:r>
            <a:endParaRPr lang="en-US" b="1" dirty="0"/>
          </a:p>
        </p:txBody>
      </p:sp>
    </p:spTree>
    <p:extLst>
      <p:ext uri="{BB962C8B-B14F-4D97-AF65-F5344CB8AC3E}">
        <p14:creationId xmlns:p14="http://schemas.microsoft.com/office/powerpoint/2010/main" val="112508126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988060"/>
            <a:ext cx="9906000" cy="5592097"/>
          </a:xfrm>
          <a:prstGeom prst="rect">
            <a:avLst/>
          </a:prstGeom>
        </p:spPr>
      </p:pic>
      <p:sp>
        <p:nvSpPr>
          <p:cNvPr id="11" name="TextBox 10"/>
          <p:cNvSpPr txBox="1"/>
          <p:nvPr/>
        </p:nvSpPr>
        <p:spPr>
          <a:xfrm>
            <a:off x="0" y="172899"/>
            <a:ext cx="9906000" cy="769441"/>
          </a:xfrm>
          <a:prstGeom prst="rect">
            <a:avLst/>
          </a:prstGeom>
          <a:noFill/>
        </p:spPr>
        <p:txBody>
          <a:bodyPr wrap="square" rtlCol="0">
            <a:spAutoFit/>
          </a:bodyPr>
          <a:lstStyle/>
          <a:p>
            <a:pPr algn="ctr"/>
            <a:r>
              <a:rPr lang="en-US" sz="4400" b="1" dirty="0" smtClean="0"/>
              <a:t>2017 - 2018</a:t>
            </a:r>
            <a:endParaRPr lang="en-US" sz="4400" b="1" dirty="0"/>
          </a:p>
        </p:txBody>
      </p:sp>
    </p:spTree>
    <p:extLst>
      <p:ext uri="{BB962C8B-B14F-4D97-AF65-F5344CB8AC3E}">
        <p14:creationId xmlns:p14="http://schemas.microsoft.com/office/powerpoint/2010/main" val="47012756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6019" y="558135"/>
            <a:ext cx="8229600" cy="1143000"/>
          </a:xfrm>
        </p:spPr>
        <p:txBody>
          <a:bodyPr>
            <a:noAutofit/>
          </a:bodyPr>
          <a:lstStyle/>
          <a:p>
            <a:pPr algn="ctr"/>
            <a:r>
              <a:rPr lang="es-ES_tradnl" sz="2800" b="1" i="1" dirty="0" err="1"/>
              <a:t>Cluster</a:t>
            </a:r>
            <a:r>
              <a:rPr lang="es-ES_tradnl" sz="2800" b="1" i="1" dirty="0"/>
              <a:t> </a:t>
            </a:r>
            <a:r>
              <a:rPr lang="es-ES_tradnl" sz="2800" b="1" i="1" dirty="0" smtClean="0"/>
              <a:t>of </a:t>
            </a:r>
            <a:r>
              <a:rPr lang="es-ES_tradnl" sz="2800" b="1" i="1" dirty="0" err="1" smtClean="0"/>
              <a:t>activities</a:t>
            </a:r>
            <a:r>
              <a:rPr lang="es-ES_tradnl" sz="2800" b="1" i="1" dirty="0" smtClean="0"/>
              <a:t> (</a:t>
            </a:r>
            <a:r>
              <a:rPr lang="es-ES_tradnl" sz="2800" b="1" i="1" dirty="0" err="1" smtClean="0"/>
              <a:t>CoA</a:t>
            </a:r>
            <a:r>
              <a:rPr lang="es-ES_tradnl" sz="2800" b="1" i="1" dirty="0" smtClean="0"/>
              <a:t>) 1</a:t>
            </a:r>
            <a:br>
              <a:rPr lang="es-ES_tradnl" sz="2800" b="1" i="1" dirty="0" smtClean="0"/>
            </a:br>
            <a:r>
              <a:rPr lang="es-ES_tradnl" sz="2800" b="1" i="1" dirty="0" err="1" smtClean="0"/>
              <a:t>Assessment</a:t>
            </a:r>
            <a:r>
              <a:rPr lang="es-ES_tradnl" sz="2800" b="1" i="1" dirty="0" smtClean="0"/>
              <a:t> </a:t>
            </a:r>
            <a:r>
              <a:rPr lang="es-ES_tradnl" sz="2800" b="1" i="1" dirty="0"/>
              <a:t>of </a:t>
            </a:r>
            <a:r>
              <a:rPr lang="es-ES_tradnl" sz="2800" b="1" i="1" dirty="0" err="1"/>
              <a:t>resources</a:t>
            </a:r>
            <a:r>
              <a:rPr lang="es-ES_tradnl" sz="2800" b="1" i="1" dirty="0"/>
              <a:t> and </a:t>
            </a:r>
            <a:r>
              <a:rPr lang="es-ES_tradnl" sz="2800" b="1" i="1" dirty="0" err="1"/>
              <a:t>systems</a:t>
            </a:r>
            <a:r>
              <a:rPr lang="es-ES_tradnl" sz="2800" b="1" i="1" dirty="0"/>
              <a:t> </a:t>
            </a:r>
            <a:r>
              <a:rPr lang="es-ES_tradnl" sz="2800" b="1" i="1" dirty="0" err="1"/>
              <a:t>for</a:t>
            </a:r>
            <a:r>
              <a:rPr lang="es-ES_tradnl" sz="2800" b="1" i="1" dirty="0"/>
              <a:t> </a:t>
            </a:r>
            <a:r>
              <a:rPr lang="es-ES_tradnl" sz="2800" b="1" i="1" dirty="0" err="1"/>
              <a:t>development</a:t>
            </a:r>
            <a:r>
              <a:rPr lang="es-ES_tradnl" sz="2800" b="1" i="1" dirty="0"/>
              <a:t> of </a:t>
            </a:r>
            <a:r>
              <a:rPr lang="es-ES_tradnl" sz="2800" b="1" i="1" dirty="0" err="1"/>
              <a:t>strategies</a:t>
            </a:r>
            <a:r>
              <a:rPr lang="es-ES_tradnl" sz="2800" b="1" i="1" dirty="0"/>
              <a:t> </a:t>
            </a:r>
            <a:r>
              <a:rPr lang="es-ES_tradnl" sz="2800" b="1" i="1" dirty="0" err="1"/>
              <a:t>relating</a:t>
            </a:r>
            <a:r>
              <a:rPr lang="es-ES_tradnl" sz="2800" b="1" i="1" dirty="0"/>
              <a:t> to </a:t>
            </a:r>
            <a:r>
              <a:rPr lang="es-ES_tradnl" sz="2800" b="1" i="1" dirty="0" err="1"/>
              <a:t>the</a:t>
            </a:r>
            <a:r>
              <a:rPr lang="es-ES_tradnl" sz="2800" b="1" i="1" dirty="0"/>
              <a:t> </a:t>
            </a:r>
            <a:r>
              <a:rPr lang="es-ES_tradnl" sz="2800" b="1" i="1" dirty="0" err="1"/>
              <a:t>conservation</a:t>
            </a:r>
            <a:r>
              <a:rPr lang="es-ES_tradnl" sz="2800" b="1" i="1" dirty="0"/>
              <a:t> and use of animal </a:t>
            </a:r>
            <a:r>
              <a:rPr lang="es-ES_tradnl" sz="2800" b="1" i="1" dirty="0" err="1"/>
              <a:t>genetic</a:t>
            </a:r>
            <a:r>
              <a:rPr lang="es-ES_tradnl" sz="2800" b="1" i="1" dirty="0"/>
              <a:t> </a:t>
            </a:r>
            <a:r>
              <a:rPr lang="es-ES_tradnl" sz="2800" b="1" i="1" dirty="0" err="1"/>
              <a:t>resources</a:t>
            </a:r>
            <a:r>
              <a:rPr lang="en-GB" sz="2400" b="1" i="1" dirty="0"/>
              <a:t/>
            </a:r>
            <a:br>
              <a:rPr lang="en-GB" sz="2400" b="1" i="1" dirty="0"/>
            </a:br>
            <a:endParaRPr lang="en-US" sz="2400" dirty="0"/>
          </a:p>
        </p:txBody>
      </p:sp>
      <p:pic>
        <p:nvPicPr>
          <p:cNvPr id="5" name="Picture 4"/>
          <p:cNvPicPr/>
          <p:nvPr/>
        </p:nvPicPr>
        <p:blipFill>
          <a:blip r:embed="rId3" cstate="email">
            <a:extLst>
              <a:ext uri="{28A0092B-C50C-407E-A947-70E740481C1C}">
                <a14:useLocalDpi xmlns:a14="http://schemas.microsoft.com/office/drawing/2010/main"/>
              </a:ext>
            </a:extLst>
          </a:blip>
          <a:srcRect/>
          <a:stretch>
            <a:fillRect/>
          </a:stretch>
        </p:blipFill>
        <p:spPr bwMode="auto">
          <a:xfrm>
            <a:off x="284841" y="6013603"/>
            <a:ext cx="689094" cy="634969"/>
          </a:xfrm>
          <a:prstGeom prst="rect">
            <a:avLst/>
          </a:prstGeom>
          <a:noFill/>
          <a:ln>
            <a:noFill/>
          </a:ln>
        </p:spPr>
      </p:pic>
      <p:graphicFrame>
        <p:nvGraphicFramePr>
          <p:cNvPr id="7" name="Table 6"/>
          <p:cNvGraphicFramePr>
            <a:graphicFrameLocks noGrp="1"/>
          </p:cNvGraphicFramePr>
          <p:nvPr>
            <p:extLst>
              <p:ext uri="{D42A27DB-BD31-4B8C-83A1-F6EECF244321}">
                <p14:modId xmlns:p14="http://schemas.microsoft.com/office/powerpoint/2010/main" val="1851993711"/>
              </p:ext>
            </p:extLst>
          </p:nvPr>
        </p:nvGraphicFramePr>
        <p:xfrm>
          <a:off x="1009292" y="1755924"/>
          <a:ext cx="8403055" cy="2092374"/>
        </p:xfrm>
        <a:graphic>
          <a:graphicData uri="http://schemas.openxmlformats.org/drawingml/2006/table">
            <a:tbl>
              <a:tblPr>
                <a:tableStyleId>{5C22544A-7EE6-4342-B048-85BDC9FD1C3A}</a:tableStyleId>
              </a:tblPr>
              <a:tblGrid>
                <a:gridCol w="8403055"/>
              </a:tblGrid>
              <a:tr h="618647">
                <a:tc>
                  <a:txBody>
                    <a:bodyPr/>
                    <a:lstStyle/>
                    <a:p>
                      <a:pPr algn="ctr" fontAlgn="ctr"/>
                      <a:r>
                        <a:rPr lang="en-US" sz="2400" u="none" strike="noStrike" dirty="0" smtClean="0">
                          <a:effectLst/>
                        </a:rPr>
                        <a:t>2022 Outcome 1</a:t>
                      </a:r>
                      <a:endParaRPr lang="en-US" sz="2400" b="1" i="0" u="none" strike="noStrike" dirty="0">
                        <a:solidFill>
                          <a:srgbClr val="000000"/>
                        </a:solidFill>
                        <a:effectLst/>
                        <a:latin typeface="Calibri" charset="0"/>
                      </a:endParaRPr>
                    </a:p>
                  </a:txBody>
                  <a:tcPr marL="6350" marR="6350" marT="6350" marB="0" anchor="ctr"/>
                </a:tc>
              </a:tr>
              <a:tr h="1473727">
                <a:tc>
                  <a:txBody>
                    <a:bodyPr/>
                    <a:lstStyle/>
                    <a:p>
                      <a:pPr algn="l" fontAlgn="ctr"/>
                      <a:r>
                        <a:rPr lang="en-US" sz="2000" b="1" u="none" strike="noStrike" dirty="0">
                          <a:solidFill>
                            <a:srgbClr val="2F23BD"/>
                          </a:solidFill>
                          <a:effectLst/>
                        </a:rPr>
                        <a:t>Data on livestock diversity and systems</a:t>
                      </a:r>
                      <a:r>
                        <a:rPr lang="en-US" sz="2000" u="none" strike="noStrike" dirty="0">
                          <a:effectLst/>
                        </a:rPr>
                        <a:t>, including from a gendered lens, </a:t>
                      </a:r>
                      <a:r>
                        <a:rPr lang="en-US" sz="2000" b="1" u="none" strike="noStrike" dirty="0">
                          <a:effectLst/>
                        </a:rPr>
                        <a:t>used to develop or refine</a:t>
                      </a:r>
                      <a:r>
                        <a:rPr lang="en-US" sz="2000" u="none" strike="noStrike" dirty="0">
                          <a:effectLst/>
                        </a:rPr>
                        <a:t> genetic improvement and / or conservation strategies by policymakers, national research and development partners, and the private sector, in 5 CRP priority countries and other locations.</a:t>
                      </a:r>
                      <a:endParaRPr lang="en-US" sz="2000" b="0" i="0" u="none" strike="noStrike" dirty="0">
                        <a:solidFill>
                          <a:srgbClr val="000000"/>
                        </a:solidFill>
                        <a:effectLst/>
                        <a:latin typeface="Calibri" charset="0"/>
                      </a:endParaRPr>
                    </a:p>
                  </a:txBody>
                  <a:tcPr marL="6350" marR="6350" marT="6350" marB="0" anchor="ctr"/>
                </a:tc>
              </a:tr>
            </a:tbl>
          </a:graphicData>
        </a:graphic>
      </p:graphicFrame>
      <p:pic>
        <p:nvPicPr>
          <p:cNvPr id="6" name="Picture 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566788" y="6083374"/>
            <a:ext cx="1191476" cy="604533"/>
          </a:xfrm>
          <a:prstGeom prst="rect">
            <a:avLst/>
          </a:prstGeom>
        </p:spPr>
      </p:pic>
      <p:graphicFrame>
        <p:nvGraphicFramePr>
          <p:cNvPr id="8" name="Table 7"/>
          <p:cNvGraphicFramePr>
            <a:graphicFrameLocks noGrp="1"/>
          </p:cNvGraphicFramePr>
          <p:nvPr>
            <p:extLst>
              <p:ext uri="{D42A27DB-BD31-4B8C-83A1-F6EECF244321}">
                <p14:modId xmlns:p14="http://schemas.microsoft.com/office/powerpoint/2010/main" val="830321159"/>
              </p:ext>
            </p:extLst>
          </p:nvPr>
        </p:nvGraphicFramePr>
        <p:xfrm>
          <a:off x="1009292" y="3957269"/>
          <a:ext cx="8403055" cy="1497534"/>
        </p:xfrm>
        <a:graphic>
          <a:graphicData uri="http://schemas.openxmlformats.org/drawingml/2006/table">
            <a:tbl>
              <a:tblPr>
                <a:tableStyleId>{5C22544A-7EE6-4342-B048-85BDC9FD1C3A}</a:tableStyleId>
              </a:tblPr>
              <a:tblGrid>
                <a:gridCol w="8403055"/>
              </a:tblGrid>
              <a:tr h="545034">
                <a:tc>
                  <a:txBody>
                    <a:bodyPr/>
                    <a:lstStyle/>
                    <a:p>
                      <a:pPr algn="ctr" fontAlgn="ctr"/>
                      <a:r>
                        <a:rPr lang="en-US" sz="2000" u="none" strike="noStrike" dirty="0">
                          <a:effectLst/>
                        </a:rPr>
                        <a:t>CoA / Key </a:t>
                      </a:r>
                      <a:r>
                        <a:rPr lang="en-US" sz="2000" u="none" strike="noStrike" dirty="0" smtClean="0">
                          <a:effectLst/>
                        </a:rPr>
                        <a:t>Outputs 2017 (POWB) </a:t>
                      </a:r>
                      <a:endParaRPr lang="en-US" sz="2000" b="1" i="0" u="none" strike="noStrike" dirty="0">
                        <a:solidFill>
                          <a:srgbClr val="000000"/>
                        </a:solidFill>
                        <a:effectLst/>
                        <a:latin typeface="Calibri" charset="0"/>
                      </a:endParaRPr>
                    </a:p>
                  </a:txBody>
                  <a:tcPr marL="6350" marR="6350" marT="6350" marB="0" anchor="ctr"/>
                </a:tc>
              </a:tr>
              <a:tr h="952500">
                <a:tc>
                  <a:txBody>
                    <a:bodyPr/>
                    <a:lstStyle/>
                    <a:p>
                      <a:pPr algn="just" fontAlgn="ctr"/>
                      <a:r>
                        <a:rPr lang="en-US" sz="2000" b="1" u="none" strike="noStrike" dirty="0">
                          <a:solidFill>
                            <a:srgbClr val="FF0000"/>
                          </a:solidFill>
                          <a:effectLst/>
                        </a:rPr>
                        <a:t>(</a:t>
                      </a:r>
                      <a:r>
                        <a:rPr lang="en-US" sz="2000" b="1" u="none" strike="noStrike" dirty="0" err="1">
                          <a:solidFill>
                            <a:srgbClr val="FF0000"/>
                          </a:solidFill>
                          <a:effectLst/>
                        </a:rPr>
                        <a:t>i</a:t>
                      </a:r>
                      <a:r>
                        <a:rPr lang="en-US" sz="2000" b="1" u="none" strike="noStrike" dirty="0">
                          <a:solidFill>
                            <a:srgbClr val="FF0000"/>
                          </a:solidFill>
                          <a:effectLst/>
                        </a:rPr>
                        <a:t>) Availability of new datasets and/or knowledge on phenotypes, genotypes and agro-systems characteristics (chicken, small ruminants, cattle), including steps towards integration of these information in single </a:t>
                      </a:r>
                      <a:r>
                        <a:rPr lang="en-US" sz="2000" b="1" u="none" strike="noStrike" dirty="0" smtClean="0">
                          <a:solidFill>
                            <a:srgbClr val="FF0000"/>
                          </a:solidFill>
                          <a:effectLst/>
                        </a:rPr>
                        <a:t>database</a:t>
                      </a:r>
                      <a:endParaRPr lang="en-US" sz="2000" b="1" i="0" u="none" strike="noStrike" dirty="0">
                        <a:solidFill>
                          <a:srgbClr val="FF0000"/>
                        </a:solidFill>
                        <a:effectLst/>
                        <a:latin typeface="Calibri" charset="0"/>
                      </a:endParaRPr>
                    </a:p>
                  </a:txBody>
                  <a:tcPr marL="6350" marR="6350" marT="6350" marB="0" anchor="ctr"/>
                </a:tc>
              </a:tr>
            </a:tbl>
          </a:graphicData>
        </a:graphic>
      </p:graphicFrame>
      <p:sp>
        <p:nvSpPr>
          <p:cNvPr id="3" name="TextBox 2"/>
          <p:cNvSpPr txBox="1"/>
          <p:nvPr/>
        </p:nvSpPr>
        <p:spPr>
          <a:xfrm>
            <a:off x="1128917" y="5602808"/>
            <a:ext cx="8033609" cy="369332"/>
          </a:xfrm>
          <a:prstGeom prst="rect">
            <a:avLst/>
          </a:prstGeom>
          <a:noFill/>
        </p:spPr>
        <p:txBody>
          <a:bodyPr wrap="none" rtlCol="0">
            <a:spAutoFit/>
          </a:bodyPr>
          <a:lstStyle/>
          <a:p>
            <a:r>
              <a:rPr lang="en-US" b="1" dirty="0" smtClean="0">
                <a:solidFill>
                  <a:srgbClr val="00B050"/>
                </a:solidFill>
              </a:rPr>
              <a:t>Livestock Landscape Genomics </a:t>
            </a:r>
            <a:r>
              <a:rPr lang="mr-IN" b="1" dirty="0" smtClean="0">
                <a:solidFill>
                  <a:srgbClr val="00B050"/>
                </a:solidFill>
              </a:rPr>
              <a:t>–</a:t>
            </a:r>
            <a:r>
              <a:rPr lang="en-US" b="1" dirty="0" smtClean="0">
                <a:solidFill>
                  <a:srgbClr val="00B050"/>
                </a:solidFill>
              </a:rPr>
              <a:t> Biorepository </a:t>
            </a:r>
            <a:r>
              <a:rPr lang="mr-IN" b="1" dirty="0" smtClean="0">
                <a:solidFill>
                  <a:srgbClr val="00B050"/>
                </a:solidFill>
              </a:rPr>
              <a:t>–</a:t>
            </a:r>
            <a:r>
              <a:rPr lang="en-US" b="1" dirty="0" smtClean="0">
                <a:solidFill>
                  <a:srgbClr val="00B050"/>
                </a:solidFill>
              </a:rPr>
              <a:t> Livestock systems </a:t>
            </a:r>
            <a:r>
              <a:rPr lang="en-US" b="1" dirty="0" err="1" smtClean="0">
                <a:solidFill>
                  <a:srgbClr val="00B050"/>
                </a:solidFill>
              </a:rPr>
              <a:t>characterisation</a:t>
            </a:r>
            <a:endParaRPr lang="en-US" b="1" dirty="0">
              <a:solidFill>
                <a:srgbClr val="00B050"/>
              </a:solidFill>
            </a:endParaRPr>
          </a:p>
        </p:txBody>
      </p:sp>
    </p:spTree>
    <p:extLst>
      <p:ext uri="{BB962C8B-B14F-4D97-AF65-F5344CB8AC3E}">
        <p14:creationId xmlns:p14="http://schemas.microsoft.com/office/powerpoint/2010/main" val="30775381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560512" y="4437112"/>
            <a:ext cx="8820472" cy="2167890"/>
          </a:xfrm>
          <a:prstGeom prst="rect">
            <a:avLst/>
          </a:prstGeom>
        </p:spPr>
      </p:pic>
      <p:sp>
        <p:nvSpPr>
          <p:cNvPr id="2" name="TextBox 1"/>
          <p:cNvSpPr txBox="1"/>
          <p:nvPr/>
        </p:nvSpPr>
        <p:spPr>
          <a:xfrm>
            <a:off x="1196922" y="1916196"/>
            <a:ext cx="5554469" cy="769441"/>
          </a:xfrm>
          <a:prstGeom prst="rect">
            <a:avLst/>
          </a:prstGeom>
          <a:noFill/>
        </p:spPr>
        <p:txBody>
          <a:bodyPr wrap="none" rtlCol="0">
            <a:spAutoFit/>
          </a:bodyPr>
          <a:lstStyle/>
          <a:p>
            <a:r>
              <a:rPr lang="en-US" sz="4400" b="1" i="1" dirty="0" smtClean="0"/>
              <a:t>Some highlights </a:t>
            </a:r>
            <a:r>
              <a:rPr lang="mr-IN" sz="4400" b="1" dirty="0" smtClean="0"/>
              <a:t>………</a:t>
            </a:r>
            <a:r>
              <a:rPr lang="en-GB" sz="4400" b="1" dirty="0"/>
              <a:t>..</a:t>
            </a:r>
            <a:endParaRPr lang="en-US" sz="4400" b="1" dirty="0"/>
          </a:p>
        </p:txBody>
      </p:sp>
      <p:sp>
        <p:nvSpPr>
          <p:cNvPr id="3" name="TextBox 2"/>
          <p:cNvSpPr txBox="1"/>
          <p:nvPr/>
        </p:nvSpPr>
        <p:spPr>
          <a:xfrm>
            <a:off x="6746562" y="1262617"/>
            <a:ext cx="2950723" cy="3016210"/>
          </a:xfrm>
          <a:prstGeom prst="rect">
            <a:avLst/>
          </a:prstGeom>
          <a:noFill/>
        </p:spPr>
        <p:txBody>
          <a:bodyPr wrap="square" rtlCol="0">
            <a:spAutoFit/>
          </a:bodyPr>
          <a:lstStyle/>
          <a:p>
            <a:r>
              <a:rPr lang="en-US" sz="2400" b="1" dirty="0" smtClean="0"/>
              <a:t>Suitability map (small ruminant, chicken) </a:t>
            </a:r>
          </a:p>
          <a:p>
            <a:endParaRPr lang="en-US" sz="2400" b="1" dirty="0" smtClean="0"/>
          </a:p>
          <a:p>
            <a:r>
              <a:rPr lang="en-US" sz="2400" b="1" dirty="0" smtClean="0"/>
              <a:t>Candidate signature of positive selection ruminants</a:t>
            </a:r>
          </a:p>
          <a:p>
            <a:endParaRPr lang="en-US" sz="2800" b="1" dirty="0" smtClean="0"/>
          </a:p>
          <a:p>
            <a:endParaRPr lang="en-US" dirty="0"/>
          </a:p>
        </p:txBody>
      </p:sp>
      <p:graphicFrame>
        <p:nvGraphicFramePr>
          <p:cNvPr id="6" name="Object 5"/>
          <p:cNvGraphicFramePr>
            <a:graphicFrameLocks noChangeAspect="1"/>
          </p:cNvGraphicFramePr>
          <p:nvPr>
            <p:extLst/>
          </p:nvPr>
        </p:nvGraphicFramePr>
        <p:xfrm>
          <a:off x="228886" y="335981"/>
          <a:ext cx="968036" cy="808970"/>
        </p:xfrm>
        <a:graphic>
          <a:graphicData uri="http://schemas.openxmlformats.org/presentationml/2006/ole">
            <mc:AlternateContent xmlns:mc="http://schemas.openxmlformats.org/markup-compatibility/2006">
              <mc:Choice xmlns:v="urn:schemas-microsoft-com:vml" Requires="v">
                <p:oleObj spid="_x0000_s26724" name="Photo Editor Photo" r:id="rId5" imgW="2179509" imgH="1980952" progId="MSPhotoEd.3">
                  <p:embed/>
                </p:oleObj>
              </mc:Choice>
              <mc:Fallback>
                <p:oleObj name="Photo Editor Photo" r:id="rId5" imgW="2179509" imgH="1980952" progId="MSPhotoEd.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8886" y="335981"/>
                        <a:ext cx="968036" cy="808970"/>
                      </a:xfrm>
                      <a:prstGeom prst="rect">
                        <a:avLst/>
                      </a:prstGeom>
                      <a:noFill/>
                      <a:ln>
                        <a:noFill/>
                      </a:ln>
                      <a:effectLst/>
                      <a:extLst/>
                    </p:spPr>
                  </p:pic>
                </p:oleObj>
              </mc:Fallback>
            </mc:AlternateContent>
          </a:graphicData>
        </a:graphic>
      </p:graphicFrame>
      <p:sp>
        <p:nvSpPr>
          <p:cNvPr id="7" name="TextBox 6"/>
          <p:cNvSpPr txBox="1"/>
          <p:nvPr/>
        </p:nvSpPr>
        <p:spPr>
          <a:xfrm>
            <a:off x="4231105" y="6268444"/>
            <a:ext cx="184666" cy="369332"/>
          </a:xfrm>
          <a:prstGeom prst="rect">
            <a:avLst/>
          </a:prstGeom>
          <a:noFill/>
        </p:spPr>
        <p:txBody>
          <a:bodyPr wrap="none" rtlCol="0">
            <a:spAutoFit/>
          </a:bodyPr>
          <a:lstStyle/>
          <a:p>
            <a:endParaRPr lang="en-US" dirty="0"/>
          </a:p>
        </p:txBody>
      </p:sp>
      <p:pic>
        <p:nvPicPr>
          <p:cNvPr id="8" name="Picture 2"/>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7735596" y="308417"/>
            <a:ext cx="1931244" cy="86409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 name="Picture 9" descr="Screen Shot 2017-04-23 at 10.04.18 AM.png"/>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546705" y="115757"/>
            <a:ext cx="2244305" cy="998994"/>
          </a:xfrm>
          <a:prstGeom prst="rect">
            <a:avLst/>
          </a:prstGeom>
        </p:spPr>
      </p:pic>
      <p:pic>
        <p:nvPicPr>
          <p:cNvPr id="11" name="Picture 10"/>
          <p:cNvPicPr>
            <a:picLocks noChangeAspect="1"/>
          </p:cNvPicPr>
          <p:nvPr/>
        </p:nvPicPr>
        <p:blipFill rotWithShape="1">
          <a:blip r:embed="rId9" cstate="email">
            <a:extLst>
              <a:ext uri="{28A0092B-C50C-407E-A947-70E740481C1C}">
                <a14:useLocalDpi xmlns:a14="http://schemas.microsoft.com/office/drawing/2010/main"/>
              </a:ext>
            </a:extLst>
          </a:blip>
          <a:srcRect/>
          <a:stretch/>
        </p:blipFill>
        <p:spPr>
          <a:xfrm>
            <a:off x="1496708" y="139429"/>
            <a:ext cx="1524788" cy="1011156"/>
          </a:xfrm>
          <a:prstGeom prst="rect">
            <a:avLst/>
          </a:prstGeom>
        </p:spPr>
      </p:pic>
      <p:pic>
        <p:nvPicPr>
          <p:cNvPr id="12" name="Picture 4" descr="http://www.cgiar-csi.org/wp-content/uploads/2014/10/ICARDA-NEW-LOGO-1.jpg"/>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3021496" y="413503"/>
            <a:ext cx="1489584" cy="463007"/>
          </a:xfrm>
          <a:prstGeom prst="rect">
            <a:avLst/>
          </a:prstGeom>
          <a:noFill/>
          <a:extLst>
            <a:ext uri="{909E8E84-426E-40dd-AFC4-6F175D3DCCD1}">
              <a14:hiddenFill xmlns:a14="http://schemas.microsoft.com/office/drawing/2010/main" xmlns="">
                <a:solidFill>
                  <a:srgbClr val="FFFFFF"/>
                </a:solidFill>
              </a14:hiddenFill>
            </a:ext>
          </a:extLst>
        </p:spPr>
      </p:pic>
      <p:pic>
        <p:nvPicPr>
          <p:cNvPr id="4" name="Picture 3"/>
          <p:cNvPicPr>
            <a:picLocks noChangeAspect="1"/>
          </p:cNvPicPr>
          <p:nvPr/>
        </p:nvPicPr>
        <p:blipFill rotWithShape="1">
          <a:blip r:embed="rId11" cstate="email">
            <a:extLst>
              <a:ext uri="{28A0092B-C50C-407E-A947-70E740481C1C}">
                <a14:useLocalDpi xmlns:a14="http://schemas.microsoft.com/office/drawing/2010/main"/>
              </a:ext>
            </a:extLst>
          </a:blip>
          <a:srcRect/>
          <a:stretch/>
        </p:blipFill>
        <p:spPr>
          <a:xfrm>
            <a:off x="6643396" y="114302"/>
            <a:ext cx="1092200" cy="900114"/>
          </a:xfrm>
          <a:prstGeom prst="rect">
            <a:avLst/>
          </a:prstGeom>
        </p:spPr>
      </p:pic>
    </p:spTree>
    <p:extLst>
      <p:ext uri="{BB962C8B-B14F-4D97-AF65-F5344CB8AC3E}">
        <p14:creationId xmlns:p14="http://schemas.microsoft.com/office/powerpoint/2010/main" val="154492687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5" name="Picture 4"/>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489396" y="87332"/>
            <a:ext cx="8928100" cy="672604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6386" name="Picture 5"/>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800872" y="548680"/>
            <a:ext cx="3779838" cy="450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 name="Oval 7"/>
          <p:cNvSpPr/>
          <p:nvPr/>
        </p:nvSpPr>
        <p:spPr>
          <a:xfrm>
            <a:off x="6753200" y="692696"/>
            <a:ext cx="2771800" cy="936104"/>
          </a:xfrm>
          <a:prstGeom prst="ellipse">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solidFill>
                <a:srgbClr val="FFFFFF"/>
              </a:solidFill>
              <a:latin typeface="Calibri" charset="0"/>
              <a:ea typeface="ＭＳ Ｐゴシック" charset="0"/>
            </a:endParaRPr>
          </a:p>
        </p:txBody>
      </p:sp>
    </p:spTree>
    <p:extLst>
      <p:ext uri="{BB962C8B-B14F-4D97-AF65-F5344CB8AC3E}">
        <p14:creationId xmlns:p14="http://schemas.microsoft.com/office/powerpoint/2010/main" val="131092833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nvPr>
        </p:nvGraphicFramePr>
        <p:xfrm>
          <a:off x="889445" y="1810822"/>
          <a:ext cx="7774818" cy="3819209"/>
        </p:xfrm>
        <a:graphic>
          <a:graphicData uri="http://schemas.openxmlformats.org/drawingml/2006/table">
            <a:tbl>
              <a:tblPr firstRow="1" firstCol="1" bandRow="1">
                <a:tableStyleId>{8799B23B-EC83-4686-B30A-512413B5E67A}</a:tableStyleId>
              </a:tblPr>
              <a:tblGrid>
                <a:gridCol w="607085"/>
                <a:gridCol w="3280324"/>
                <a:gridCol w="631230"/>
                <a:gridCol w="3256179"/>
              </a:tblGrid>
              <a:tr h="338945">
                <a:tc>
                  <a:txBody>
                    <a:bodyPr/>
                    <a:lstStyle/>
                    <a:p>
                      <a:pPr algn="just">
                        <a:lnSpc>
                          <a:spcPct val="150000"/>
                        </a:lnSpc>
                        <a:spcAft>
                          <a:spcPts val="0"/>
                        </a:spcAft>
                      </a:pPr>
                      <a:r>
                        <a:rPr lang="en-GB" sz="1300" b="0" dirty="0">
                          <a:effectLst/>
                        </a:rPr>
                        <a:t>BIO</a:t>
                      </a:r>
                      <a:r>
                        <a:rPr lang="en-GB" sz="1300" b="0" baseline="-25000" dirty="0">
                          <a:effectLst/>
                        </a:rPr>
                        <a:t>1</a:t>
                      </a:r>
                      <a:endParaRPr lang="en-GB" sz="1500" b="0" dirty="0">
                        <a:effectLst/>
                        <a:latin typeface="Verdana" panose="020B0604030504040204" pitchFamily="34" charset="0"/>
                        <a:ea typeface="Calibri" panose="020F0502020204030204" pitchFamily="34" charset="0"/>
                        <a:cs typeface="Times New Roman" panose="02020603050405020304" pitchFamily="18" charset="0"/>
                      </a:endParaRPr>
                    </a:p>
                  </a:txBody>
                  <a:tcPr marL="55721" marR="55721" marT="0" marB="0" anchor="ctr"/>
                </a:tc>
                <a:tc>
                  <a:txBody>
                    <a:bodyPr/>
                    <a:lstStyle/>
                    <a:p>
                      <a:pPr algn="just">
                        <a:lnSpc>
                          <a:spcPct val="150000"/>
                        </a:lnSpc>
                        <a:spcAft>
                          <a:spcPts val="0"/>
                        </a:spcAft>
                      </a:pPr>
                      <a:r>
                        <a:rPr lang="en-GB" sz="1300" b="0" dirty="0">
                          <a:effectLst/>
                        </a:rPr>
                        <a:t>Annual Mean Temperature</a:t>
                      </a:r>
                      <a:endParaRPr lang="en-GB" sz="1500" b="0" dirty="0">
                        <a:effectLst/>
                        <a:latin typeface="Verdana" panose="020B0604030504040204" pitchFamily="34" charset="0"/>
                        <a:ea typeface="Calibri" panose="020F0502020204030204" pitchFamily="34" charset="0"/>
                        <a:cs typeface="Times New Roman" panose="02020603050405020304" pitchFamily="18" charset="0"/>
                      </a:endParaRPr>
                    </a:p>
                  </a:txBody>
                  <a:tcPr marL="55721" marR="55721" marT="0" marB="0" anchor="ctr"/>
                </a:tc>
                <a:tc>
                  <a:txBody>
                    <a:bodyPr/>
                    <a:lstStyle/>
                    <a:p>
                      <a:pPr algn="just">
                        <a:lnSpc>
                          <a:spcPct val="150000"/>
                        </a:lnSpc>
                        <a:spcAft>
                          <a:spcPts val="0"/>
                        </a:spcAft>
                      </a:pPr>
                      <a:r>
                        <a:rPr lang="en-GB" sz="1300" b="0">
                          <a:effectLst/>
                        </a:rPr>
                        <a:t>BIO</a:t>
                      </a:r>
                      <a:r>
                        <a:rPr lang="en-GB" sz="1300" b="0" baseline="-25000">
                          <a:effectLst/>
                        </a:rPr>
                        <a:t>10</a:t>
                      </a:r>
                      <a:endParaRPr lang="en-GB" sz="1500" b="0">
                        <a:effectLst/>
                        <a:latin typeface="Verdana" panose="020B0604030504040204" pitchFamily="34" charset="0"/>
                        <a:ea typeface="Calibri" panose="020F0502020204030204" pitchFamily="34" charset="0"/>
                        <a:cs typeface="Times New Roman" panose="02020603050405020304" pitchFamily="18" charset="0"/>
                      </a:endParaRPr>
                    </a:p>
                  </a:txBody>
                  <a:tcPr marL="55721" marR="55721" marT="0" marB="0" anchor="ctr"/>
                </a:tc>
                <a:tc>
                  <a:txBody>
                    <a:bodyPr/>
                    <a:lstStyle/>
                    <a:p>
                      <a:pPr algn="just">
                        <a:lnSpc>
                          <a:spcPct val="150000"/>
                        </a:lnSpc>
                        <a:spcAft>
                          <a:spcPts val="0"/>
                        </a:spcAft>
                      </a:pPr>
                      <a:r>
                        <a:rPr lang="en-GB" sz="1300" b="0">
                          <a:effectLst/>
                        </a:rPr>
                        <a:t>Mean Temperature of Warmest Quarter</a:t>
                      </a:r>
                      <a:endParaRPr lang="en-GB" sz="1500" b="0">
                        <a:effectLst/>
                        <a:latin typeface="Verdana" panose="020B0604030504040204" pitchFamily="34" charset="0"/>
                        <a:ea typeface="Calibri" panose="020F0502020204030204" pitchFamily="34" charset="0"/>
                        <a:cs typeface="Times New Roman" panose="02020603050405020304" pitchFamily="18" charset="0"/>
                      </a:endParaRPr>
                    </a:p>
                  </a:txBody>
                  <a:tcPr marL="55721" marR="55721" marT="0" marB="0" anchor="ctr"/>
                </a:tc>
              </a:tr>
              <a:tr h="565728">
                <a:tc>
                  <a:txBody>
                    <a:bodyPr/>
                    <a:lstStyle/>
                    <a:p>
                      <a:pPr algn="just">
                        <a:lnSpc>
                          <a:spcPct val="150000"/>
                        </a:lnSpc>
                        <a:spcAft>
                          <a:spcPts val="0"/>
                        </a:spcAft>
                      </a:pPr>
                      <a:r>
                        <a:rPr lang="en-GB" sz="1300" b="0">
                          <a:effectLst/>
                        </a:rPr>
                        <a:t>BIO</a:t>
                      </a:r>
                      <a:r>
                        <a:rPr lang="en-GB" sz="1300" b="0" baseline="-25000">
                          <a:effectLst/>
                        </a:rPr>
                        <a:t>2</a:t>
                      </a:r>
                      <a:endParaRPr lang="en-GB" sz="1500" b="0">
                        <a:effectLst/>
                        <a:latin typeface="Verdana" panose="020B0604030504040204" pitchFamily="34" charset="0"/>
                        <a:ea typeface="Calibri" panose="020F0502020204030204" pitchFamily="34" charset="0"/>
                        <a:cs typeface="Times New Roman" panose="02020603050405020304" pitchFamily="18" charset="0"/>
                      </a:endParaRPr>
                    </a:p>
                  </a:txBody>
                  <a:tcPr marL="55721" marR="55721" marT="0" marB="0" anchor="ctr"/>
                </a:tc>
                <a:tc>
                  <a:txBody>
                    <a:bodyPr/>
                    <a:lstStyle/>
                    <a:p>
                      <a:pPr algn="just">
                        <a:lnSpc>
                          <a:spcPct val="150000"/>
                        </a:lnSpc>
                        <a:spcAft>
                          <a:spcPts val="0"/>
                        </a:spcAft>
                      </a:pPr>
                      <a:r>
                        <a:rPr lang="en-GB" sz="1300" b="0" dirty="0">
                          <a:effectLst/>
                        </a:rPr>
                        <a:t>Mean Diurnal Range (max temp – min temp)</a:t>
                      </a:r>
                      <a:endParaRPr lang="en-GB" sz="1500" b="0" dirty="0">
                        <a:effectLst/>
                        <a:latin typeface="Verdana" panose="020B0604030504040204" pitchFamily="34" charset="0"/>
                        <a:ea typeface="Calibri" panose="020F0502020204030204" pitchFamily="34" charset="0"/>
                        <a:cs typeface="Times New Roman" panose="02020603050405020304" pitchFamily="18" charset="0"/>
                      </a:endParaRPr>
                    </a:p>
                  </a:txBody>
                  <a:tcPr marL="55721" marR="55721" marT="0" marB="0" anchor="ctr"/>
                </a:tc>
                <a:tc>
                  <a:txBody>
                    <a:bodyPr/>
                    <a:lstStyle/>
                    <a:p>
                      <a:pPr algn="just">
                        <a:lnSpc>
                          <a:spcPct val="150000"/>
                        </a:lnSpc>
                        <a:spcAft>
                          <a:spcPts val="0"/>
                        </a:spcAft>
                      </a:pPr>
                      <a:r>
                        <a:rPr lang="en-GB" sz="1300" b="0" dirty="0">
                          <a:effectLst/>
                        </a:rPr>
                        <a:t>BIO</a:t>
                      </a:r>
                      <a:r>
                        <a:rPr lang="en-GB" sz="1300" b="0" baseline="-25000" dirty="0">
                          <a:effectLst/>
                        </a:rPr>
                        <a:t>11</a:t>
                      </a:r>
                      <a:endParaRPr lang="en-GB" sz="1500" b="0" dirty="0">
                        <a:effectLst/>
                        <a:latin typeface="Verdana" panose="020B0604030504040204" pitchFamily="34" charset="0"/>
                        <a:ea typeface="Calibri" panose="020F0502020204030204" pitchFamily="34" charset="0"/>
                        <a:cs typeface="Times New Roman" panose="02020603050405020304" pitchFamily="18" charset="0"/>
                      </a:endParaRPr>
                    </a:p>
                  </a:txBody>
                  <a:tcPr marL="55721" marR="55721" marT="0" marB="0" anchor="ctr"/>
                </a:tc>
                <a:tc>
                  <a:txBody>
                    <a:bodyPr/>
                    <a:lstStyle/>
                    <a:p>
                      <a:pPr algn="just">
                        <a:lnSpc>
                          <a:spcPct val="150000"/>
                        </a:lnSpc>
                        <a:spcAft>
                          <a:spcPts val="0"/>
                        </a:spcAft>
                      </a:pPr>
                      <a:r>
                        <a:rPr lang="en-GB" sz="1300" b="0">
                          <a:effectLst/>
                        </a:rPr>
                        <a:t>Mean Temperature of Coldest Quarter</a:t>
                      </a:r>
                      <a:endParaRPr lang="en-GB" sz="1500" b="0">
                        <a:effectLst/>
                        <a:latin typeface="Verdana" panose="020B0604030504040204" pitchFamily="34" charset="0"/>
                        <a:ea typeface="Calibri" panose="020F0502020204030204" pitchFamily="34" charset="0"/>
                        <a:cs typeface="Times New Roman" panose="02020603050405020304" pitchFamily="18" charset="0"/>
                      </a:endParaRPr>
                    </a:p>
                  </a:txBody>
                  <a:tcPr marL="55721" marR="55721" marT="0" marB="0" anchor="ctr"/>
                </a:tc>
              </a:tr>
              <a:tr h="297180">
                <a:tc>
                  <a:txBody>
                    <a:bodyPr/>
                    <a:lstStyle/>
                    <a:p>
                      <a:pPr algn="just">
                        <a:lnSpc>
                          <a:spcPct val="150000"/>
                        </a:lnSpc>
                        <a:spcAft>
                          <a:spcPts val="0"/>
                        </a:spcAft>
                      </a:pPr>
                      <a:r>
                        <a:rPr lang="en-GB" sz="1300" b="0">
                          <a:effectLst/>
                        </a:rPr>
                        <a:t>BIO</a:t>
                      </a:r>
                      <a:r>
                        <a:rPr lang="en-GB" sz="1300" b="0" baseline="-25000">
                          <a:effectLst/>
                        </a:rPr>
                        <a:t>3</a:t>
                      </a:r>
                      <a:endParaRPr lang="en-GB" sz="1500" b="0">
                        <a:effectLst/>
                        <a:latin typeface="Verdana" panose="020B0604030504040204" pitchFamily="34" charset="0"/>
                        <a:ea typeface="Calibri" panose="020F0502020204030204" pitchFamily="34" charset="0"/>
                        <a:cs typeface="Times New Roman" panose="02020603050405020304" pitchFamily="18" charset="0"/>
                      </a:endParaRPr>
                    </a:p>
                  </a:txBody>
                  <a:tcPr marL="55721" marR="55721" marT="0" marB="0" anchor="ctr"/>
                </a:tc>
                <a:tc>
                  <a:txBody>
                    <a:bodyPr/>
                    <a:lstStyle/>
                    <a:p>
                      <a:pPr algn="just">
                        <a:lnSpc>
                          <a:spcPct val="150000"/>
                        </a:lnSpc>
                        <a:spcAft>
                          <a:spcPts val="0"/>
                        </a:spcAft>
                      </a:pPr>
                      <a:r>
                        <a:rPr lang="en-GB" sz="1300" b="0">
                          <a:effectLst/>
                        </a:rPr>
                        <a:t>Isothermality (BIO</a:t>
                      </a:r>
                      <a:r>
                        <a:rPr lang="en-GB" sz="1300" b="0" baseline="-25000">
                          <a:effectLst/>
                        </a:rPr>
                        <a:t>2</a:t>
                      </a:r>
                      <a:r>
                        <a:rPr lang="en-GB" sz="1300" b="0">
                          <a:effectLst/>
                        </a:rPr>
                        <a:t>/BIO</a:t>
                      </a:r>
                      <a:r>
                        <a:rPr lang="en-GB" sz="1300" b="0" baseline="-25000">
                          <a:effectLst/>
                        </a:rPr>
                        <a:t>7</a:t>
                      </a:r>
                      <a:r>
                        <a:rPr lang="en-GB" sz="1300" b="0">
                          <a:effectLst/>
                        </a:rPr>
                        <a:t>)</a:t>
                      </a:r>
                      <a:endParaRPr lang="en-GB" sz="1500" b="0">
                        <a:effectLst/>
                        <a:latin typeface="Verdana" panose="020B0604030504040204" pitchFamily="34" charset="0"/>
                        <a:ea typeface="Calibri" panose="020F0502020204030204" pitchFamily="34" charset="0"/>
                        <a:cs typeface="Times New Roman" panose="02020603050405020304" pitchFamily="18" charset="0"/>
                      </a:endParaRPr>
                    </a:p>
                  </a:txBody>
                  <a:tcPr marL="55721" marR="55721" marT="0" marB="0" anchor="ctr"/>
                </a:tc>
                <a:tc>
                  <a:txBody>
                    <a:bodyPr/>
                    <a:lstStyle/>
                    <a:p>
                      <a:pPr algn="just">
                        <a:lnSpc>
                          <a:spcPct val="150000"/>
                        </a:lnSpc>
                        <a:spcAft>
                          <a:spcPts val="0"/>
                        </a:spcAft>
                      </a:pPr>
                      <a:r>
                        <a:rPr lang="en-GB" sz="1300" b="0" dirty="0">
                          <a:effectLst/>
                        </a:rPr>
                        <a:t>BIO</a:t>
                      </a:r>
                      <a:r>
                        <a:rPr lang="en-GB" sz="1300" b="0" baseline="-25000" dirty="0">
                          <a:effectLst/>
                        </a:rPr>
                        <a:t>12</a:t>
                      </a:r>
                      <a:endParaRPr lang="en-GB" sz="1500" b="0" dirty="0">
                        <a:effectLst/>
                        <a:latin typeface="Verdana" panose="020B0604030504040204" pitchFamily="34" charset="0"/>
                        <a:ea typeface="Calibri" panose="020F0502020204030204" pitchFamily="34" charset="0"/>
                        <a:cs typeface="Times New Roman" panose="02020603050405020304" pitchFamily="18" charset="0"/>
                      </a:endParaRPr>
                    </a:p>
                  </a:txBody>
                  <a:tcPr marL="55721" marR="55721" marT="0" marB="0" anchor="ctr"/>
                </a:tc>
                <a:tc>
                  <a:txBody>
                    <a:bodyPr/>
                    <a:lstStyle/>
                    <a:p>
                      <a:pPr algn="just">
                        <a:lnSpc>
                          <a:spcPct val="150000"/>
                        </a:lnSpc>
                        <a:spcAft>
                          <a:spcPts val="0"/>
                        </a:spcAft>
                      </a:pPr>
                      <a:r>
                        <a:rPr lang="en-GB" sz="1300" b="0">
                          <a:effectLst/>
                        </a:rPr>
                        <a:t>Annual Precipitation</a:t>
                      </a:r>
                      <a:endParaRPr lang="en-GB" sz="1500" b="0">
                        <a:effectLst/>
                        <a:latin typeface="Verdana" panose="020B0604030504040204" pitchFamily="34" charset="0"/>
                        <a:ea typeface="Calibri" panose="020F0502020204030204" pitchFamily="34" charset="0"/>
                        <a:cs typeface="Times New Roman" panose="02020603050405020304" pitchFamily="18" charset="0"/>
                      </a:endParaRPr>
                    </a:p>
                  </a:txBody>
                  <a:tcPr marL="55721" marR="55721" marT="0" marB="0" anchor="ctr"/>
                </a:tc>
              </a:tr>
              <a:tr h="297180">
                <a:tc>
                  <a:txBody>
                    <a:bodyPr/>
                    <a:lstStyle/>
                    <a:p>
                      <a:pPr algn="just">
                        <a:lnSpc>
                          <a:spcPct val="150000"/>
                        </a:lnSpc>
                        <a:spcAft>
                          <a:spcPts val="0"/>
                        </a:spcAft>
                      </a:pPr>
                      <a:r>
                        <a:rPr lang="en-GB" sz="1300" b="0">
                          <a:effectLst/>
                        </a:rPr>
                        <a:t>BIO</a:t>
                      </a:r>
                      <a:r>
                        <a:rPr lang="en-GB" sz="1300" b="0" baseline="-25000">
                          <a:effectLst/>
                        </a:rPr>
                        <a:t>4</a:t>
                      </a:r>
                      <a:endParaRPr lang="en-GB" sz="1500" b="0">
                        <a:effectLst/>
                        <a:latin typeface="Verdana" panose="020B0604030504040204" pitchFamily="34" charset="0"/>
                        <a:ea typeface="Calibri" panose="020F0502020204030204" pitchFamily="34" charset="0"/>
                        <a:cs typeface="Times New Roman" panose="02020603050405020304" pitchFamily="18" charset="0"/>
                      </a:endParaRPr>
                    </a:p>
                  </a:txBody>
                  <a:tcPr marL="55721" marR="55721" marT="0" marB="0" anchor="ctr"/>
                </a:tc>
                <a:tc>
                  <a:txBody>
                    <a:bodyPr/>
                    <a:lstStyle/>
                    <a:p>
                      <a:pPr algn="just">
                        <a:lnSpc>
                          <a:spcPct val="150000"/>
                        </a:lnSpc>
                        <a:spcAft>
                          <a:spcPts val="0"/>
                        </a:spcAft>
                      </a:pPr>
                      <a:r>
                        <a:rPr lang="en-GB" sz="1300" b="0">
                          <a:effectLst/>
                        </a:rPr>
                        <a:t>Temperature Seasonality</a:t>
                      </a:r>
                      <a:endParaRPr lang="en-GB" sz="1500" b="0">
                        <a:effectLst/>
                        <a:latin typeface="Verdana" panose="020B0604030504040204" pitchFamily="34" charset="0"/>
                        <a:ea typeface="Calibri" panose="020F0502020204030204" pitchFamily="34" charset="0"/>
                        <a:cs typeface="Times New Roman" panose="02020603050405020304" pitchFamily="18" charset="0"/>
                      </a:endParaRPr>
                    </a:p>
                  </a:txBody>
                  <a:tcPr marL="55721" marR="55721" marT="0" marB="0" anchor="ctr"/>
                </a:tc>
                <a:tc>
                  <a:txBody>
                    <a:bodyPr/>
                    <a:lstStyle/>
                    <a:p>
                      <a:pPr algn="just">
                        <a:lnSpc>
                          <a:spcPct val="150000"/>
                        </a:lnSpc>
                        <a:spcAft>
                          <a:spcPts val="0"/>
                        </a:spcAft>
                      </a:pPr>
                      <a:r>
                        <a:rPr lang="en-GB" sz="1300" b="0" dirty="0">
                          <a:effectLst/>
                        </a:rPr>
                        <a:t>BIO</a:t>
                      </a:r>
                      <a:r>
                        <a:rPr lang="en-GB" sz="1300" b="0" baseline="-25000" dirty="0">
                          <a:effectLst/>
                        </a:rPr>
                        <a:t>13</a:t>
                      </a:r>
                      <a:endParaRPr lang="en-GB" sz="1500" b="0" dirty="0">
                        <a:effectLst/>
                        <a:latin typeface="Verdana" panose="020B0604030504040204" pitchFamily="34" charset="0"/>
                        <a:ea typeface="Calibri" panose="020F0502020204030204" pitchFamily="34" charset="0"/>
                        <a:cs typeface="Times New Roman" panose="02020603050405020304" pitchFamily="18" charset="0"/>
                      </a:endParaRPr>
                    </a:p>
                  </a:txBody>
                  <a:tcPr marL="55721" marR="55721" marT="0" marB="0" anchor="ctr"/>
                </a:tc>
                <a:tc>
                  <a:txBody>
                    <a:bodyPr/>
                    <a:lstStyle/>
                    <a:p>
                      <a:pPr algn="just">
                        <a:lnSpc>
                          <a:spcPct val="150000"/>
                        </a:lnSpc>
                        <a:spcAft>
                          <a:spcPts val="0"/>
                        </a:spcAft>
                      </a:pPr>
                      <a:r>
                        <a:rPr lang="en-GB" sz="1300" b="0">
                          <a:effectLst/>
                        </a:rPr>
                        <a:t>Precipitation of Wettest Month</a:t>
                      </a:r>
                      <a:endParaRPr lang="en-GB" sz="1500" b="0">
                        <a:effectLst/>
                        <a:latin typeface="Verdana" panose="020B0604030504040204" pitchFamily="34" charset="0"/>
                        <a:ea typeface="Calibri" panose="020F0502020204030204" pitchFamily="34" charset="0"/>
                        <a:cs typeface="Times New Roman" panose="02020603050405020304" pitchFamily="18" charset="0"/>
                      </a:endParaRPr>
                    </a:p>
                  </a:txBody>
                  <a:tcPr marL="55721" marR="55721" marT="0" marB="0" anchor="ctr"/>
                </a:tc>
              </a:tr>
              <a:tr h="297180">
                <a:tc>
                  <a:txBody>
                    <a:bodyPr/>
                    <a:lstStyle/>
                    <a:p>
                      <a:pPr algn="just">
                        <a:lnSpc>
                          <a:spcPct val="150000"/>
                        </a:lnSpc>
                        <a:spcAft>
                          <a:spcPts val="0"/>
                        </a:spcAft>
                      </a:pPr>
                      <a:r>
                        <a:rPr lang="en-GB" sz="1300" b="0">
                          <a:effectLst/>
                        </a:rPr>
                        <a:t>BIO</a:t>
                      </a:r>
                      <a:r>
                        <a:rPr lang="en-GB" sz="1300" b="0" baseline="-25000">
                          <a:effectLst/>
                        </a:rPr>
                        <a:t>5</a:t>
                      </a:r>
                      <a:endParaRPr lang="en-GB" sz="1500" b="0">
                        <a:effectLst/>
                        <a:latin typeface="Verdana" panose="020B0604030504040204" pitchFamily="34" charset="0"/>
                        <a:ea typeface="Calibri" panose="020F0502020204030204" pitchFamily="34" charset="0"/>
                        <a:cs typeface="Times New Roman" panose="02020603050405020304" pitchFamily="18" charset="0"/>
                      </a:endParaRPr>
                    </a:p>
                  </a:txBody>
                  <a:tcPr marL="55721" marR="55721" marT="0" marB="0" anchor="ctr"/>
                </a:tc>
                <a:tc>
                  <a:txBody>
                    <a:bodyPr/>
                    <a:lstStyle/>
                    <a:p>
                      <a:pPr algn="just">
                        <a:lnSpc>
                          <a:spcPct val="150000"/>
                        </a:lnSpc>
                        <a:spcAft>
                          <a:spcPts val="0"/>
                        </a:spcAft>
                      </a:pPr>
                      <a:r>
                        <a:rPr lang="en-GB" sz="1300" b="0">
                          <a:effectLst/>
                        </a:rPr>
                        <a:t>Max Temperature of Warmest Month</a:t>
                      </a:r>
                      <a:endParaRPr lang="en-GB" sz="1500" b="0">
                        <a:effectLst/>
                        <a:latin typeface="Verdana" panose="020B0604030504040204" pitchFamily="34" charset="0"/>
                        <a:ea typeface="Calibri" panose="020F0502020204030204" pitchFamily="34" charset="0"/>
                        <a:cs typeface="Times New Roman" panose="02020603050405020304" pitchFamily="18" charset="0"/>
                      </a:endParaRPr>
                    </a:p>
                  </a:txBody>
                  <a:tcPr marL="55721" marR="55721" marT="0" marB="0" anchor="ctr"/>
                </a:tc>
                <a:tc>
                  <a:txBody>
                    <a:bodyPr/>
                    <a:lstStyle/>
                    <a:p>
                      <a:pPr algn="just">
                        <a:lnSpc>
                          <a:spcPct val="150000"/>
                        </a:lnSpc>
                        <a:spcAft>
                          <a:spcPts val="0"/>
                        </a:spcAft>
                      </a:pPr>
                      <a:r>
                        <a:rPr lang="en-GB" sz="1300" b="0" dirty="0">
                          <a:effectLst/>
                        </a:rPr>
                        <a:t>BIO</a:t>
                      </a:r>
                      <a:r>
                        <a:rPr lang="en-GB" sz="1300" b="0" baseline="-25000" dirty="0">
                          <a:effectLst/>
                        </a:rPr>
                        <a:t>14</a:t>
                      </a:r>
                      <a:endParaRPr lang="en-GB" sz="1500" b="0" dirty="0">
                        <a:effectLst/>
                        <a:latin typeface="Verdana" panose="020B0604030504040204" pitchFamily="34" charset="0"/>
                        <a:ea typeface="Calibri" panose="020F0502020204030204" pitchFamily="34" charset="0"/>
                        <a:cs typeface="Times New Roman" panose="02020603050405020304" pitchFamily="18" charset="0"/>
                      </a:endParaRPr>
                    </a:p>
                  </a:txBody>
                  <a:tcPr marL="55721" marR="55721" marT="0" marB="0" anchor="ctr"/>
                </a:tc>
                <a:tc>
                  <a:txBody>
                    <a:bodyPr/>
                    <a:lstStyle/>
                    <a:p>
                      <a:pPr algn="just">
                        <a:lnSpc>
                          <a:spcPct val="150000"/>
                        </a:lnSpc>
                        <a:spcAft>
                          <a:spcPts val="0"/>
                        </a:spcAft>
                      </a:pPr>
                      <a:r>
                        <a:rPr lang="en-GB" sz="1300" b="0">
                          <a:effectLst/>
                        </a:rPr>
                        <a:t>Precipitation of Driest Month</a:t>
                      </a:r>
                      <a:endParaRPr lang="en-GB" sz="1500" b="0">
                        <a:effectLst/>
                        <a:latin typeface="Verdana" panose="020B0604030504040204" pitchFamily="34" charset="0"/>
                        <a:ea typeface="Calibri" panose="020F0502020204030204" pitchFamily="34" charset="0"/>
                        <a:cs typeface="Times New Roman" panose="02020603050405020304" pitchFamily="18" charset="0"/>
                      </a:endParaRPr>
                    </a:p>
                  </a:txBody>
                  <a:tcPr marL="55721" marR="55721" marT="0" marB="0" anchor="ctr"/>
                </a:tc>
              </a:tr>
              <a:tr h="297180">
                <a:tc>
                  <a:txBody>
                    <a:bodyPr/>
                    <a:lstStyle/>
                    <a:p>
                      <a:pPr algn="just">
                        <a:lnSpc>
                          <a:spcPct val="150000"/>
                        </a:lnSpc>
                        <a:spcAft>
                          <a:spcPts val="0"/>
                        </a:spcAft>
                      </a:pPr>
                      <a:r>
                        <a:rPr lang="en-GB" sz="1300" b="0">
                          <a:effectLst/>
                        </a:rPr>
                        <a:t>BIO</a:t>
                      </a:r>
                      <a:r>
                        <a:rPr lang="en-GB" sz="1300" b="0" baseline="-25000">
                          <a:effectLst/>
                        </a:rPr>
                        <a:t>6</a:t>
                      </a:r>
                      <a:endParaRPr lang="en-GB" sz="1500" b="0">
                        <a:effectLst/>
                        <a:latin typeface="Verdana" panose="020B0604030504040204" pitchFamily="34" charset="0"/>
                        <a:ea typeface="Calibri" panose="020F0502020204030204" pitchFamily="34" charset="0"/>
                        <a:cs typeface="Times New Roman" panose="02020603050405020304" pitchFamily="18" charset="0"/>
                      </a:endParaRPr>
                    </a:p>
                  </a:txBody>
                  <a:tcPr marL="55721" marR="55721" marT="0" marB="0" anchor="ctr"/>
                </a:tc>
                <a:tc>
                  <a:txBody>
                    <a:bodyPr/>
                    <a:lstStyle/>
                    <a:p>
                      <a:pPr algn="just">
                        <a:lnSpc>
                          <a:spcPct val="150000"/>
                        </a:lnSpc>
                        <a:spcAft>
                          <a:spcPts val="0"/>
                        </a:spcAft>
                      </a:pPr>
                      <a:r>
                        <a:rPr lang="en-GB" sz="1300" b="0">
                          <a:effectLst/>
                        </a:rPr>
                        <a:t>Min Temperature of Coldest Month</a:t>
                      </a:r>
                      <a:endParaRPr lang="en-GB" sz="1500" b="0">
                        <a:effectLst/>
                        <a:latin typeface="Verdana" panose="020B0604030504040204" pitchFamily="34" charset="0"/>
                        <a:ea typeface="Calibri" panose="020F0502020204030204" pitchFamily="34" charset="0"/>
                        <a:cs typeface="Times New Roman" panose="02020603050405020304" pitchFamily="18" charset="0"/>
                      </a:endParaRPr>
                    </a:p>
                  </a:txBody>
                  <a:tcPr marL="55721" marR="55721" marT="0" marB="0" anchor="ctr"/>
                </a:tc>
                <a:tc>
                  <a:txBody>
                    <a:bodyPr/>
                    <a:lstStyle/>
                    <a:p>
                      <a:pPr algn="just">
                        <a:lnSpc>
                          <a:spcPct val="150000"/>
                        </a:lnSpc>
                        <a:spcAft>
                          <a:spcPts val="0"/>
                        </a:spcAft>
                      </a:pPr>
                      <a:r>
                        <a:rPr lang="en-GB" sz="1300" b="0">
                          <a:effectLst/>
                        </a:rPr>
                        <a:t>BIO</a:t>
                      </a:r>
                      <a:r>
                        <a:rPr lang="en-GB" sz="1300" b="0" baseline="-25000">
                          <a:effectLst/>
                        </a:rPr>
                        <a:t>15</a:t>
                      </a:r>
                      <a:endParaRPr lang="en-GB" sz="1500" b="0">
                        <a:effectLst/>
                        <a:latin typeface="Verdana" panose="020B0604030504040204" pitchFamily="34" charset="0"/>
                        <a:ea typeface="Calibri" panose="020F0502020204030204" pitchFamily="34" charset="0"/>
                        <a:cs typeface="Times New Roman" panose="02020603050405020304" pitchFamily="18" charset="0"/>
                      </a:endParaRPr>
                    </a:p>
                  </a:txBody>
                  <a:tcPr marL="55721" marR="55721" marT="0" marB="0" anchor="ctr"/>
                </a:tc>
                <a:tc>
                  <a:txBody>
                    <a:bodyPr/>
                    <a:lstStyle/>
                    <a:p>
                      <a:pPr algn="just">
                        <a:lnSpc>
                          <a:spcPct val="150000"/>
                        </a:lnSpc>
                        <a:spcAft>
                          <a:spcPts val="0"/>
                        </a:spcAft>
                      </a:pPr>
                      <a:r>
                        <a:rPr lang="en-GB" sz="1300" b="0" dirty="0">
                          <a:effectLst/>
                        </a:rPr>
                        <a:t>Precipitation Seasonality</a:t>
                      </a:r>
                      <a:endParaRPr lang="en-GB" sz="1500" b="0" dirty="0">
                        <a:effectLst/>
                        <a:latin typeface="Verdana" panose="020B0604030504040204" pitchFamily="34" charset="0"/>
                        <a:ea typeface="Calibri" panose="020F0502020204030204" pitchFamily="34" charset="0"/>
                        <a:cs typeface="Times New Roman" panose="02020603050405020304" pitchFamily="18" charset="0"/>
                      </a:endParaRPr>
                    </a:p>
                  </a:txBody>
                  <a:tcPr marL="55721" marR="55721" marT="0" marB="0" anchor="ctr"/>
                </a:tc>
              </a:tr>
              <a:tr h="565728">
                <a:tc>
                  <a:txBody>
                    <a:bodyPr/>
                    <a:lstStyle/>
                    <a:p>
                      <a:pPr algn="just">
                        <a:lnSpc>
                          <a:spcPct val="150000"/>
                        </a:lnSpc>
                        <a:spcAft>
                          <a:spcPts val="0"/>
                        </a:spcAft>
                      </a:pPr>
                      <a:r>
                        <a:rPr lang="en-GB" sz="1300" b="0">
                          <a:effectLst/>
                        </a:rPr>
                        <a:t>BIO</a:t>
                      </a:r>
                      <a:r>
                        <a:rPr lang="en-GB" sz="1300" b="0" baseline="-25000">
                          <a:effectLst/>
                        </a:rPr>
                        <a:t>7</a:t>
                      </a:r>
                      <a:endParaRPr lang="en-GB" sz="1500" b="0">
                        <a:effectLst/>
                        <a:latin typeface="Verdana" panose="020B0604030504040204" pitchFamily="34" charset="0"/>
                        <a:ea typeface="Calibri" panose="020F0502020204030204" pitchFamily="34" charset="0"/>
                        <a:cs typeface="Times New Roman" panose="02020603050405020304" pitchFamily="18" charset="0"/>
                      </a:endParaRPr>
                    </a:p>
                  </a:txBody>
                  <a:tcPr marL="55721" marR="55721" marT="0" marB="0" anchor="ctr"/>
                </a:tc>
                <a:tc>
                  <a:txBody>
                    <a:bodyPr/>
                    <a:lstStyle/>
                    <a:p>
                      <a:pPr algn="just">
                        <a:lnSpc>
                          <a:spcPct val="150000"/>
                        </a:lnSpc>
                        <a:spcAft>
                          <a:spcPts val="0"/>
                        </a:spcAft>
                      </a:pPr>
                      <a:r>
                        <a:rPr lang="en-GB" sz="1300" b="0">
                          <a:effectLst/>
                        </a:rPr>
                        <a:t>Temperature Annual Range (BIO</a:t>
                      </a:r>
                      <a:r>
                        <a:rPr lang="en-GB" sz="1300" b="0" baseline="-25000">
                          <a:effectLst/>
                        </a:rPr>
                        <a:t>5</a:t>
                      </a:r>
                      <a:r>
                        <a:rPr lang="en-GB" sz="1300" b="0">
                          <a:effectLst/>
                        </a:rPr>
                        <a:t>-BIO</a:t>
                      </a:r>
                      <a:r>
                        <a:rPr lang="en-GB" sz="1300" b="0" baseline="-25000">
                          <a:effectLst/>
                        </a:rPr>
                        <a:t>6</a:t>
                      </a:r>
                      <a:r>
                        <a:rPr lang="en-GB" sz="1300" b="0">
                          <a:effectLst/>
                        </a:rPr>
                        <a:t>)</a:t>
                      </a:r>
                      <a:endParaRPr lang="en-GB" sz="1500" b="0">
                        <a:effectLst/>
                        <a:latin typeface="Verdana" panose="020B0604030504040204" pitchFamily="34" charset="0"/>
                        <a:ea typeface="Calibri" panose="020F0502020204030204" pitchFamily="34" charset="0"/>
                        <a:cs typeface="Times New Roman" panose="02020603050405020304" pitchFamily="18" charset="0"/>
                      </a:endParaRPr>
                    </a:p>
                  </a:txBody>
                  <a:tcPr marL="55721" marR="55721" marT="0" marB="0" anchor="ctr"/>
                </a:tc>
                <a:tc>
                  <a:txBody>
                    <a:bodyPr/>
                    <a:lstStyle/>
                    <a:p>
                      <a:pPr algn="just">
                        <a:lnSpc>
                          <a:spcPct val="150000"/>
                        </a:lnSpc>
                        <a:spcAft>
                          <a:spcPts val="0"/>
                        </a:spcAft>
                      </a:pPr>
                      <a:r>
                        <a:rPr lang="en-GB" sz="1300" b="0">
                          <a:effectLst/>
                        </a:rPr>
                        <a:t>BIO</a:t>
                      </a:r>
                      <a:r>
                        <a:rPr lang="en-GB" sz="1300" b="0" baseline="-25000">
                          <a:effectLst/>
                        </a:rPr>
                        <a:t>16</a:t>
                      </a:r>
                      <a:endParaRPr lang="en-GB" sz="1500" b="0">
                        <a:effectLst/>
                        <a:latin typeface="Verdana" panose="020B0604030504040204" pitchFamily="34" charset="0"/>
                        <a:ea typeface="Calibri" panose="020F0502020204030204" pitchFamily="34" charset="0"/>
                        <a:cs typeface="Times New Roman" panose="02020603050405020304" pitchFamily="18" charset="0"/>
                      </a:endParaRPr>
                    </a:p>
                  </a:txBody>
                  <a:tcPr marL="55721" marR="55721" marT="0" marB="0" anchor="ctr"/>
                </a:tc>
                <a:tc>
                  <a:txBody>
                    <a:bodyPr/>
                    <a:lstStyle/>
                    <a:p>
                      <a:pPr algn="just">
                        <a:lnSpc>
                          <a:spcPct val="150000"/>
                        </a:lnSpc>
                        <a:spcAft>
                          <a:spcPts val="0"/>
                        </a:spcAft>
                      </a:pPr>
                      <a:r>
                        <a:rPr lang="en-GB" sz="1300" b="0" dirty="0">
                          <a:effectLst/>
                        </a:rPr>
                        <a:t>Precipitation of Driest Quarter</a:t>
                      </a:r>
                      <a:endParaRPr lang="en-GB" sz="1500" b="0" dirty="0">
                        <a:effectLst/>
                        <a:latin typeface="Verdana" panose="020B0604030504040204" pitchFamily="34" charset="0"/>
                        <a:ea typeface="Calibri" panose="020F0502020204030204" pitchFamily="34" charset="0"/>
                        <a:cs typeface="Times New Roman" panose="02020603050405020304" pitchFamily="18" charset="0"/>
                      </a:endParaRPr>
                    </a:p>
                  </a:txBody>
                  <a:tcPr marL="55721" marR="55721" marT="0" marB="0" anchor="ctr"/>
                </a:tc>
              </a:tr>
              <a:tr h="565728">
                <a:tc>
                  <a:txBody>
                    <a:bodyPr/>
                    <a:lstStyle/>
                    <a:p>
                      <a:pPr algn="just">
                        <a:lnSpc>
                          <a:spcPct val="150000"/>
                        </a:lnSpc>
                        <a:spcAft>
                          <a:spcPts val="0"/>
                        </a:spcAft>
                      </a:pPr>
                      <a:r>
                        <a:rPr lang="en-GB" sz="1300" b="0">
                          <a:effectLst/>
                        </a:rPr>
                        <a:t>BIO</a:t>
                      </a:r>
                      <a:r>
                        <a:rPr lang="en-GB" sz="1300" b="0" baseline="-25000">
                          <a:effectLst/>
                        </a:rPr>
                        <a:t>8</a:t>
                      </a:r>
                      <a:endParaRPr lang="en-GB" sz="1500" b="0">
                        <a:effectLst/>
                        <a:latin typeface="Verdana" panose="020B0604030504040204" pitchFamily="34" charset="0"/>
                        <a:ea typeface="Calibri" panose="020F0502020204030204" pitchFamily="34" charset="0"/>
                        <a:cs typeface="Times New Roman" panose="02020603050405020304" pitchFamily="18" charset="0"/>
                      </a:endParaRPr>
                    </a:p>
                  </a:txBody>
                  <a:tcPr marL="55721" marR="55721" marT="0" marB="0" anchor="ctr"/>
                </a:tc>
                <a:tc>
                  <a:txBody>
                    <a:bodyPr/>
                    <a:lstStyle/>
                    <a:p>
                      <a:pPr algn="just">
                        <a:lnSpc>
                          <a:spcPct val="150000"/>
                        </a:lnSpc>
                        <a:spcAft>
                          <a:spcPts val="0"/>
                        </a:spcAft>
                      </a:pPr>
                      <a:r>
                        <a:rPr lang="en-GB" sz="1300" b="0">
                          <a:effectLst/>
                        </a:rPr>
                        <a:t>Mean Temperature of Wettest Quarter</a:t>
                      </a:r>
                      <a:endParaRPr lang="en-GB" sz="1500" b="0">
                        <a:effectLst/>
                        <a:latin typeface="Verdana" panose="020B0604030504040204" pitchFamily="34" charset="0"/>
                        <a:ea typeface="Calibri" panose="020F0502020204030204" pitchFamily="34" charset="0"/>
                        <a:cs typeface="Times New Roman" panose="02020603050405020304" pitchFamily="18" charset="0"/>
                      </a:endParaRPr>
                    </a:p>
                  </a:txBody>
                  <a:tcPr marL="55721" marR="55721" marT="0" marB="0" anchor="ctr"/>
                </a:tc>
                <a:tc>
                  <a:txBody>
                    <a:bodyPr/>
                    <a:lstStyle/>
                    <a:p>
                      <a:pPr algn="just">
                        <a:lnSpc>
                          <a:spcPct val="150000"/>
                        </a:lnSpc>
                        <a:spcAft>
                          <a:spcPts val="0"/>
                        </a:spcAft>
                      </a:pPr>
                      <a:r>
                        <a:rPr lang="en-GB" sz="1300" b="0">
                          <a:effectLst/>
                        </a:rPr>
                        <a:t>BIO</a:t>
                      </a:r>
                      <a:r>
                        <a:rPr lang="en-GB" sz="1300" b="0" baseline="-25000">
                          <a:effectLst/>
                        </a:rPr>
                        <a:t>17</a:t>
                      </a:r>
                      <a:endParaRPr lang="en-GB" sz="1500" b="0">
                        <a:effectLst/>
                        <a:latin typeface="Verdana" panose="020B0604030504040204" pitchFamily="34" charset="0"/>
                        <a:ea typeface="Calibri" panose="020F0502020204030204" pitchFamily="34" charset="0"/>
                        <a:cs typeface="Times New Roman" panose="02020603050405020304" pitchFamily="18" charset="0"/>
                      </a:endParaRPr>
                    </a:p>
                  </a:txBody>
                  <a:tcPr marL="55721" marR="55721" marT="0" marB="0" anchor="ctr"/>
                </a:tc>
                <a:tc>
                  <a:txBody>
                    <a:bodyPr/>
                    <a:lstStyle/>
                    <a:p>
                      <a:pPr algn="just">
                        <a:lnSpc>
                          <a:spcPct val="150000"/>
                        </a:lnSpc>
                        <a:spcAft>
                          <a:spcPts val="0"/>
                        </a:spcAft>
                      </a:pPr>
                      <a:r>
                        <a:rPr lang="en-GB" sz="1300" b="0" dirty="0">
                          <a:effectLst/>
                        </a:rPr>
                        <a:t>Precipitation of Driest Quarter</a:t>
                      </a:r>
                      <a:endParaRPr lang="en-GB" sz="1500" b="0" dirty="0">
                        <a:effectLst/>
                        <a:latin typeface="Verdana" panose="020B0604030504040204" pitchFamily="34" charset="0"/>
                        <a:ea typeface="Calibri" panose="020F0502020204030204" pitchFamily="34" charset="0"/>
                        <a:cs typeface="Times New Roman" panose="02020603050405020304" pitchFamily="18" charset="0"/>
                      </a:endParaRPr>
                    </a:p>
                  </a:txBody>
                  <a:tcPr marL="55721" marR="55721" marT="0" marB="0" anchor="ctr"/>
                </a:tc>
              </a:tr>
              <a:tr h="297180">
                <a:tc>
                  <a:txBody>
                    <a:bodyPr/>
                    <a:lstStyle/>
                    <a:p>
                      <a:pPr algn="just">
                        <a:lnSpc>
                          <a:spcPct val="150000"/>
                        </a:lnSpc>
                        <a:spcAft>
                          <a:spcPts val="0"/>
                        </a:spcAft>
                      </a:pPr>
                      <a:r>
                        <a:rPr lang="en-GB" sz="1300" b="0">
                          <a:effectLst/>
                        </a:rPr>
                        <a:t>BIO9</a:t>
                      </a:r>
                      <a:endParaRPr lang="en-GB" sz="1500" b="0">
                        <a:effectLst/>
                        <a:latin typeface="Verdana" panose="020B0604030504040204" pitchFamily="34" charset="0"/>
                        <a:ea typeface="Calibri" panose="020F0502020204030204" pitchFamily="34" charset="0"/>
                        <a:cs typeface="Times New Roman" panose="02020603050405020304" pitchFamily="18" charset="0"/>
                      </a:endParaRPr>
                    </a:p>
                  </a:txBody>
                  <a:tcPr marL="55721" marR="55721" marT="0" marB="0" anchor="ctr"/>
                </a:tc>
                <a:tc>
                  <a:txBody>
                    <a:bodyPr/>
                    <a:lstStyle/>
                    <a:p>
                      <a:pPr algn="just">
                        <a:lnSpc>
                          <a:spcPct val="150000"/>
                        </a:lnSpc>
                        <a:spcAft>
                          <a:spcPts val="0"/>
                        </a:spcAft>
                      </a:pPr>
                      <a:r>
                        <a:rPr lang="en-GB" sz="1300" b="0">
                          <a:effectLst/>
                        </a:rPr>
                        <a:t>Mean Temperature of Driest Quarter</a:t>
                      </a:r>
                      <a:endParaRPr lang="en-GB" sz="1500" b="0">
                        <a:effectLst/>
                        <a:latin typeface="Verdana" panose="020B0604030504040204" pitchFamily="34" charset="0"/>
                        <a:ea typeface="Calibri" panose="020F0502020204030204" pitchFamily="34" charset="0"/>
                        <a:cs typeface="Times New Roman" panose="02020603050405020304" pitchFamily="18" charset="0"/>
                      </a:endParaRPr>
                    </a:p>
                  </a:txBody>
                  <a:tcPr marL="55721" marR="55721" marT="0" marB="0" anchor="ctr"/>
                </a:tc>
                <a:tc>
                  <a:txBody>
                    <a:bodyPr/>
                    <a:lstStyle/>
                    <a:p>
                      <a:pPr algn="just">
                        <a:lnSpc>
                          <a:spcPct val="150000"/>
                        </a:lnSpc>
                        <a:spcAft>
                          <a:spcPts val="0"/>
                        </a:spcAft>
                      </a:pPr>
                      <a:r>
                        <a:rPr lang="en-GB" sz="1300" b="0">
                          <a:effectLst/>
                        </a:rPr>
                        <a:t>BIO</a:t>
                      </a:r>
                      <a:r>
                        <a:rPr lang="en-GB" sz="1300" b="0" baseline="-25000">
                          <a:effectLst/>
                        </a:rPr>
                        <a:t>18</a:t>
                      </a:r>
                      <a:endParaRPr lang="en-GB" sz="1500" b="0">
                        <a:effectLst/>
                        <a:latin typeface="Verdana" panose="020B0604030504040204" pitchFamily="34" charset="0"/>
                        <a:ea typeface="Calibri" panose="020F0502020204030204" pitchFamily="34" charset="0"/>
                        <a:cs typeface="Times New Roman" panose="02020603050405020304" pitchFamily="18" charset="0"/>
                      </a:endParaRPr>
                    </a:p>
                  </a:txBody>
                  <a:tcPr marL="55721" marR="55721" marT="0" marB="0" anchor="ctr"/>
                </a:tc>
                <a:tc>
                  <a:txBody>
                    <a:bodyPr/>
                    <a:lstStyle/>
                    <a:p>
                      <a:pPr algn="just">
                        <a:lnSpc>
                          <a:spcPct val="150000"/>
                        </a:lnSpc>
                        <a:spcAft>
                          <a:spcPts val="0"/>
                        </a:spcAft>
                      </a:pPr>
                      <a:r>
                        <a:rPr lang="en-GB" sz="1300" b="0" dirty="0">
                          <a:effectLst/>
                        </a:rPr>
                        <a:t>Precipitation of Warmest Quarter</a:t>
                      </a:r>
                      <a:endParaRPr lang="en-GB" sz="1500" b="0" dirty="0">
                        <a:effectLst/>
                        <a:latin typeface="Verdana" panose="020B0604030504040204" pitchFamily="34" charset="0"/>
                        <a:ea typeface="Calibri" panose="020F0502020204030204" pitchFamily="34" charset="0"/>
                        <a:cs typeface="Times New Roman" panose="02020603050405020304" pitchFamily="18" charset="0"/>
                      </a:endParaRPr>
                    </a:p>
                  </a:txBody>
                  <a:tcPr marL="55721" marR="55721" marT="0" marB="0" anchor="ctr"/>
                </a:tc>
              </a:tr>
              <a:tr h="297180">
                <a:tc>
                  <a:txBody>
                    <a:bodyPr/>
                    <a:lstStyle/>
                    <a:p>
                      <a:pPr algn="just">
                        <a:lnSpc>
                          <a:spcPct val="150000"/>
                        </a:lnSpc>
                        <a:spcAft>
                          <a:spcPts val="0"/>
                        </a:spcAft>
                      </a:pPr>
                      <a:r>
                        <a:rPr lang="en-GB" sz="1300" b="0">
                          <a:effectLst/>
                        </a:rPr>
                        <a:t> </a:t>
                      </a:r>
                      <a:endParaRPr lang="en-GB" sz="1500" b="0">
                        <a:effectLst/>
                        <a:latin typeface="Verdana" panose="020B0604030504040204" pitchFamily="34" charset="0"/>
                        <a:ea typeface="Calibri" panose="020F0502020204030204" pitchFamily="34" charset="0"/>
                        <a:cs typeface="Times New Roman" panose="02020603050405020304" pitchFamily="18" charset="0"/>
                      </a:endParaRPr>
                    </a:p>
                  </a:txBody>
                  <a:tcPr marL="55721" marR="55721" marT="0" marB="0" anchor="ctr"/>
                </a:tc>
                <a:tc>
                  <a:txBody>
                    <a:bodyPr/>
                    <a:lstStyle/>
                    <a:p>
                      <a:pPr algn="just">
                        <a:lnSpc>
                          <a:spcPct val="150000"/>
                        </a:lnSpc>
                        <a:spcAft>
                          <a:spcPts val="0"/>
                        </a:spcAft>
                      </a:pPr>
                      <a:r>
                        <a:rPr lang="en-GB" sz="1300" b="0">
                          <a:effectLst/>
                        </a:rPr>
                        <a:t> </a:t>
                      </a:r>
                      <a:endParaRPr lang="en-GB" sz="1500" b="0">
                        <a:effectLst/>
                        <a:latin typeface="Verdana" panose="020B0604030504040204" pitchFamily="34" charset="0"/>
                        <a:ea typeface="Calibri" panose="020F0502020204030204" pitchFamily="34" charset="0"/>
                        <a:cs typeface="Times New Roman" panose="02020603050405020304" pitchFamily="18" charset="0"/>
                      </a:endParaRPr>
                    </a:p>
                  </a:txBody>
                  <a:tcPr marL="55721" marR="55721" marT="0" marB="0" anchor="ctr"/>
                </a:tc>
                <a:tc>
                  <a:txBody>
                    <a:bodyPr/>
                    <a:lstStyle/>
                    <a:p>
                      <a:pPr algn="just">
                        <a:lnSpc>
                          <a:spcPct val="150000"/>
                        </a:lnSpc>
                        <a:spcAft>
                          <a:spcPts val="0"/>
                        </a:spcAft>
                      </a:pPr>
                      <a:r>
                        <a:rPr lang="en-GB" sz="1300" b="0">
                          <a:effectLst/>
                        </a:rPr>
                        <a:t>BIO</a:t>
                      </a:r>
                      <a:r>
                        <a:rPr lang="en-GB" sz="1300" b="0" baseline="-25000">
                          <a:effectLst/>
                        </a:rPr>
                        <a:t>19</a:t>
                      </a:r>
                      <a:endParaRPr lang="en-GB" sz="1500" b="0">
                        <a:effectLst/>
                        <a:latin typeface="Verdana" panose="020B0604030504040204" pitchFamily="34" charset="0"/>
                        <a:ea typeface="Calibri" panose="020F0502020204030204" pitchFamily="34" charset="0"/>
                        <a:cs typeface="Times New Roman" panose="02020603050405020304" pitchFamily="18" charset="0"/>
                      </a:endParaRPr>
                    </a:p>
                  </a:txBody>
                  <a:tcPr marL="55721" marR="55721" marT="0" marB="0" anchor="ctr"/>
                </a:tc>
                <a:tc>
                  <a:txBody>
                    <a:bodyPr/>
                    <a:lstStyle/>
                    <a:p>
                      <a:pPr algn="just">
                        <a:lnSpc>
                          <a:spcPct val="150000"/>
                        </a:lnSpc>
                        <a:spcAft>
                          <a:spcPts val="0"/>
                        </a:spcAft>
                      </a:pPr>
                      <a:r>
                        <a:rPr lang="en-GB" sz="1300" b="0" dirty="0">
                          <a:effectLst/>
                        </a:rPr>
                        <a:t>Precipitation of Coldest Quarter</a:t>
                      </a:r>
                      <a:endParaRPr lang="en-GB" sz="1500" b="0" dirty="0">
                        <a:effectLst/>
                        <a:latin typeface="Verdana" panose="020B0604030504040204" pitchFamily="34" charset="0"/>
                        <a:ea typeface="Calibri" panose="020F0502020204030204" pitchFamily="34" charset="0"/>
                        <a:cs typeface="Times New Roman" panose="02020603050405020304" pitchFamily="18" charset="0"/>
                      </a:endParaRPr>
                    </a:p>
                  </a:txBody>
                  <a:tcPr marL="55721" marR="55721" marT="0" marB="0" anchor="ctr"/>
                </a:tc>
              </a:tr>
            </a:tbl>
          </a:graphicData>
        </a:graphic>
      </p:graphicFrame>
      <p:sp>
        <p:nvSpPr>
          <p:cNvPr id="3" name="TextBox 2"/>
          <p:cNvSpPr txBox="1"/>
          <p:nvPr/>
        </p:nvSpPr>
        <p:spPr>
          <a:xfrm>
            <a:off x="2272117" y="715706"/>
            <a:ext cx="5270674" cy="692497"/>
          </a:xfrm>
          <a:prstGeom prst="rect">
            <a:avLst/>
          </a:prstGeom>
          <a:noFill/>
        </p:spPr>
        <p:txBody>
          <a:bodyPr wrap="none" rtlCol="0">
            <a:spAutoFit/>
          </a:bodyPr>
          <a:lstStyle/>
          <a:p>
            <a:pPr algn="ctr"/>
            <a:r>
              <a:rPr lang="en-GB" sz="1950" b="1" dirty="0" smtClean="0"/>
              <a:t>Livestock suitability maps</a:t>
            </a:r>
          </a:p>
          <a:p>
            <a:r>
              <a:rPr lang="en-GB" sz="1950" dirty="0" smtClean="0"/>
              <a:t>Bioclimatic </a:t>
            </a:r>
            <a:r>
              <a:rPr lang="en-GB" sz="1950" dirty="0"/>
              <a:t>variables - http://www.worldclim.org/ </a:t>
            </a:r>
          </a:p>
        </p:txBody>
      </p:sp>
    </p:spTree>
    <p:extLst>
      <p:ext uri="{BB962C8B-B14F-4D97-AF65-F5344CB8AC3E}">
        <p14:creationId xmlns:p14="http://schemas.microsoft.com/office/powerpoint/2010/main" val="146626970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3" name="Picture 1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67507" y="796402"/>
            <a:ext cx="4190193" cy="2514116"/>
          </a:xfrm>
          <a:prstGeom prst="rect">
            <a:avLst/>
          </a:prstGeom>
        </p:spPr>
      </p:pic>
      <p:pic>
        <p:nvPicPr>
          <p:cNvPr id="12" name="Picture 1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305291" y="763761"/>
            <a:ext cx="4298994" cy="2579397"/>
          </a:xfrm>
          <a:prstGeom prst="rect">
            <a:avLst/>
          </a:prstGeom>
        </p:spPr>
      </p:pic>
      <p:pic>
        <p:nvPicPr>
          <p:cNvPr id="11" name="Picture 10"/>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254714" y="3531548"/>
            <a:ext cx="4113257" cy="2467954"/>
          </a:xfrm>
          <a:prstGeom prst="rect">
            <a:avLst/>
          </a:prstGeom>
        </p:spPr>
      </p:pic>
      <p:pic>
        <p:nvPicPr>
          <p:cNvPr id="10" name="Picture 9"/>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76707" y="3531549"/>
            <a:ext cx="4291146" cy="2574688"/>
          </a:xfrm>
          <a:prstGeom prst="rect">
            <a:avLst/>
          </a:prstGeom>
        </p:spPr>
      </p:pic>
      <p:sp>
        <p:nvSpPr>
          <p:cNvPr id="3" name="TextBox 2"/>
          <p:cNvSpPr txBox="1"/>
          <p:nvPr/>
        </p:nvSpPr>
        <p:spPr>
          <a:xfrm>
            <a:off x="523205" y="3824019"/>
            <a:ext cx="750526" cy="317459"/>
          </a:xfrm>
          <a:prstGeom prst="rect">
            <a:avLst/>
          </a:prstGeom>
          <a:noFill/>
        </p:spPr>
        <p:txBody>
          <a:bodyPr wrap="none" rtlCol="0">
            <a:spAutoFit/>
          </a:bodyPr>
          <a:lstStyle/>
          <a:p>
            <a:r>
              <a:rPr lang="en-GB" sz="1463" dirty="0" err="1">
                <a:solidFill>
                  <a:schemeClr val="bg1"/>
                </a:solidFill>
              </a:rPr>
              <a:t>Ashuda</a:t>
            </a:r>
            <a:endParaRPr lang="en-GB" sz="1463" dirty="0">
              <a:solidFill>
                <a:schemeClr val="bg1"/>
              </a:solidFill>
            </a:endParaRPr>
          </a:p>
        </p:txBody>
      </p:sp>
      <p:sp>
        <p:nvSpPr>
          <p:cNvPr id="5" name="TextBox 4"/>
          <p:cNvSpPr txBox="1"/>
          <p:nvPr/>
        </p:nvSpPr>
        <p:spPr>
          <a:xfrm>
            <a:off x="523205" y="1019645"/>
            <a:ext cx="1013419" cy="317459"/>
          </a:xfrm>
          <a:prstGeom prst="rect">
            <a:avLst/>
          </a:prstGeom>
          <a:noFill/>
        </p:spPr>
        <p:txBody>
          <a:bodyPr wrap="none" rtlCol="0">
            <a:spAutoFit/>
          </a:bodyPr>
          <a:lstStyle/>
          <a:p>
            <a:r>
              <a:rPr lang="en-GB" sz="1463" dirty="0">
                <a:solidFill>
                  <a:schemeClr val="bg1"/>
                </a:solidFill>
              </a:rPr>
              <a:t>025-Adane</a:t>
            </a:r>
          </a:p>
        </p:txBody>
      </p:sp>
      <p:sp>
        <p:nvSpPr>
          <p:cNvPr id="7" name="TextBox 6"/>
          <p:cNvSpPr txBox="1"/>
          <p:nvPr/>
        </p:nvSpPr>
        <p:spPr>
          <a:xfrm>
            <a:off x="5305291" y="1019645"/>
            <a:ext cx="908518" cy="317459"/>
          </a:xfrm>
          <a:prstGeom prst="rect">
            <a:avLst/>
          </a:prstGeom>
          <a:noFill/>
        </p:spPr>
        <p:txBody>
          <a:bodyPr wrap="none" rtlCol="0">
            <a:spAutoFit/>
          </a:bodyPr>
          <a:lstStyle/>
          <a:p>
            <a:r>
              <a:rPr lang="en-GB" sz="1463" dirty="0" err="1">
                <a:solidFill>
                  <a:schemeClr val="bg1"/>
                </a:solidFill>
              </a:rPr>
              <a:t>Batambie</a:t>
            </a:r>
            <a:endParaRPr lang="en-GB" sz="1463" dirty="0">
              <a:solidFill>
                <a:schemeClr val="bg1"/>
              </a:solidFill>
            </a:endParaRPr>
          </a:p>
        </p:txBody>
      </p:sp>
      <p:sp>
        <p:nvSpPr>
          <p:cNvPr id="9" name="TextBox 8"/>
          <p:cNvSpPr txBox="1"/>
          <p:nvPr/>
        </p:nvSpPr>
        <p:spPr>
          <a:xfrm>
            <a:off x="5305291" y="3824019"/>
            <a:ext cx="891206" cy="317459"/>
          </a:xfrm>
          <a:prstGeom prst="rect">
            <a:avLst/>
          </a:prstGeom>
          <a:noFill/>
        </p:spPr>
        <p:txBody>
          <a:bodyPr wrap="none" rtlCol="0">
            <a:spAutoFit/>
          </a:bodyPr>
          <a:lstStyle/>
          <a:p>
            <a:r>
              <a:rPr lang="en-GB" sz="1463" dirty="0" err="1">
                <a:solidFill>
                  <a:schemeClr val="bg1"/>
                </a:solidFill>
              </a:rPr>
              <a:t>AlfaMidir</a:t>
            </a:r>
            <a:endParaRPr lang="en-GB" sz="1463" dirty="0">
              <a:solidFill>
                <a:schemeClr val="bg1"/>
              </a:solidFill>
            </a:endParaRPr>
          </a:p>
        </p:txBody>
      </p:sp>
      <p:sp>
        <p:nvSpPr>
          <p:cNvPr id="2" name="TextBox 1"/>
          <p:cNvSpPr txBox="1"/>
          <p:nvPr/>
        </p:nvSpPr>
        <p:spPr>
          <a:xfrm>
            <a:off x="646045" y="190770"/>
            <a:ext cx="8406340" cy="400110"/>
          </a:xfrm>
          <a:prstGeom prst="rect">
            <a:avLst/>
          </a:prstGeom>
          <a:noFill/>
        </p:spPr>
        <p:txBody>
          <a:bodyPr wrap="none" rtlCol="0">
            <a:spAutoFit/>
          </a:bodyPr>
          <a:lstStyle/>
          <a:p>
            <a:r>
              <a:rPr lang="en-US" sz="2000" dirty="0" smtClean="0">
                <a:solidFill>
                  <a:schemeClr val="bg1"/>
                </a:solidFill>
              </a:rPr>
              <a:t>Indigenous chicken population CTLGH </a:t>
            </a:r>
            <a:r>
              <a:rPr lang="mr-IN" sz="2000" dirty="0" smtClean="0">
                <a:solidFill>
                  <a:schemeClr val="bg1"/>
                </a:solidFill>
              </a:rPr>
              <a:t>–</a:t>
            </a:r>
            <a:r>
              <a:rPr lang="en-US" sz="2000" dirty="0" smtClean="0">
                <a:solidFill>
                  <a:schemeClr val="bg1"/>
                </a:solidFill>
              </a:rPr>
              <a:t> ACGG (ILRI) </a:t>
            </a:r>
            <a:r>
              <a:rPr lang="mr-IN" sz="2000" dirty="0" smtClean="0">
                <a:solidFill>
                  <a:schemeClr val="bg1"/>
                </a:solidFill>
              </a:rPr>
              <a:t>–</a:t>
            </a:r>
            <a:r>
              <a:rPr lang="en-US" sz="2000" dirty="0">
                <a:solidFill>
                  <a:schemeClr val="bg1"/>
                </a:solidFill>
              </a:rPr>
              <a:t> </a:t>
            </a:r>
            <a:r>
              <a:rPr lang="en-US" sz="2000" dirty="0" smtClean="0">
                <a:solidFill>
                  <a:schemeClr val="bg1"/>
                </a:solidFill>
              </a:rPr>
              <a:t>University of Nottingham </a:t>
            </a:r>
            <a:endParaRPr lang="en-US" sz="2000" dirty="0">
              <a:solidFill>
                <a:schemeClr val="bg1"/>
              </a:solidFill>
            </a:endParaRPr>
          </a:p>
        </p:txBody>
      </p:sp>
      <p:pic>
        <p:nvPicPr>
          <p:cNvPr id="14" name="Picture 13" descr="Screen Shot 2017-04-23 at 10.04.18 AM.png"/>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8692738" y="6280858"/>
            <a:ext cx="1078980" cy="480280"/>
          </a:xfrm>
          <a:prstGeom prst="rect">
            <a:avLst/>
          </a:prstGeom>
        </p:spPr>
      </p:pic>
      <p:pic>
        <p:nvPicPr>
          <p:cNvPr id="16" name="Picture 2"/>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252127" y="6299175"/>
            <a:ext cx="899779" cy="40258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1999857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4" name="Picture 1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61158" y="19051"/>
            <a:ext cx="9144793" cy="6882981"/>
          </a:xfrm>
          <a:prstGeom prst="rect">
            <a:avLst/>
          </a:prstGeom>
        </p:spPr>
      </p:pic>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908440" y="188797"/>
            <a:ext cx="2478677" cy="599014"/>
          </a:xfrm>
          <a:prstGeom prst="rect">
            <a:avLst/>
          </a:prstGeom>
        </p:spPr>
      </p:pic>
      <p:pic>
        <p:nvPicPr>
          <p:cNvPr id="5" name="Picture 5"/>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33400" y="105231"/>
            <a:ext cx="609600" cy="7131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4" name="Rectangle 163"/>
          <p:cNvSpPr/>
          <p:nvPr/>
        </p:nvSpPr>
        <p:spPr>
          <a:xfrm>
            <a:off x="666427" y="1081008"/>
            <a:ext cx="8782373" cy="1754326"/>
          </a:xfrm>
          <a:prstGeom prst="rect">
            <a:avLst/>
          </a:prstGeom>
        </p:spPr>
        <p:txBody>
          <a:bodyPr vert="horz" lIns="91362" tIns="45680" rIns="91362" bIns="45680" anchor="ctr">
            <a:noAutofit/>
            <a:scene3d>
              <a:camera prst="orthographicFront"/>
              <a:lightRig rig="soft" dir="t">
                <a:rot lat="0" lon="0" rev="16800000"/>
              </a:lightRig>
            </a:scene3d>
            <a:sp3d prstMaterial="softEdge">
              <a:bevelT w="38100" h="38100"/>
            </a:sp3d>
          </a:bodyPr>
          <a:lstStyle/>
          <a:p>
            <a:pPr algn="r"/>
            <a:r>
              <a:rPr lang="en-US" sz="3200" b="1" dirty="0">
                <a:ln w="6350">
                  <a:noFill/>
                </a:ln>
                <a:solidFill>
                  <a:srgbClr val="FFFF00"/>
                </a:solidFill>
                <a:effectLst>
                  <a:outerShdw blurRad="38100" dist="38100" dir="2700000" algn="tl">
                    <a:srgbClr val="000000">
                      <a:alpha val="43137"/>
                    </a:srgbClr>
                  </a:outerShdw>
                </a:effectLst>
              </a:rPr>
              <a:t>Mapping geospatial distribution of habitat similarity of </a:t>
            </a:r>
            <a:r>
              <a:rPr lang="en-US" sz="3200" b="1">
                <a:ln w="6350">
                  <a:noFill/>
                </a:ln>
                <a:solidFill>
                  <a:srgbClr val="FFFF00"/>
                </a:solidFill>
                <a:effectLst>
                  <a:outerShdw blurRad="38100" dist="38100" dir="2700000" algn="tl">
                    <a:srgbClr val="000000">
                      <a:alpha val="43137"/>
                    </a:srgbClr>
                  </a:outerShdw>
                </a:effectLst>
              </a:rPr>
              <a:t>selected </a:t>
            </a:r>
            <a:r>
              <a:rPr lang="en-US" sz="3200" b="1" smtClean="0">
                <a:ln w="6350">
                  <a:noFill/>
                </a:ln>
                <a:solidFill>
                  <a:srgbClr val="FFFF00"/>
                </a:solidFill>
                <a:effectLst>
                  <a:outerShdw blurRad="38100" dist="38100" dir="2700000" algn="tl">
                    <a:srgbClr val="000000">
                      <a:alpha val="43137"/>
                    </a:srgbClr>
                  </a:outerShdw>
                </a:effectLst>
              </a:rPr>
              <a:t>goats and sheep </a:t>
            </a:r>
            <a:r>
              <a:rPr lang="en-US" sz="3200" b="1" dirty="0">
                <a:ln w="6350">
                  <a:noFill/>
                </a:ln>
                <a:solidFill>
                  <a:srgbClr val="FFFF00"/>
                </a:solidFill>
                <a:effectLst>
                  <a:outerShdw blurRad="38100" dist="38100" dir="2700000" algn="tl">
                    <a:srgbClr val="000000">
                      <a:alpha val="43137"/>
                    </a:srgbClr>
                  </a:outerShdw>
                </a:effectLst>
              </a:rPr>
              <a:t>breeds in Ethiopia</a:t>
            </a:r>
          </a:p>
        </p:txBody>
      </p:sp>
      <p:cxnSp>
        <p:nvCxnSpPr>
          <p:cNvPr id="16" name="Straight Connector 15"/>
          <p:cNvCxnSpPr/>
          <p:nvPr/>
        </p:nvCxnSpPr>
        <p:spPr>
          <a:xfrm>
            <a:off x="4444230" y="2590800"/>
            <a:ext cx="4876844" cy="0"/>
          </a:xfrm>
          <a:prstGeom prst="line">
            <a:avLst/>
          </a:prstGeom>
        </p:spPr>
        <p:style>
          <a:lnRef idx="1">
            <a:schemeClr val="accent1"/>
          </a:lnRef>
          <a:fillRef idx="0">
            <a:schemeClr val="accent1"/>
          </a:fillRef>
          <a:effectRef idx="0">
            <a:schemeClr val="accent1"/>
          </a:effectRef>
          <a:fontRef idx="minor">
            <a:schemeClr val="tx1"/>
          </a:fontRef>
        </p:style>
      </p:cxnSp>
      <p:pic>
        <p:nvPicPr>
          <p:cNvPr id="163" name="Picture 162"/>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144212" y="2743201"/>
            <a:ext cx="3304588" cy="866423"/>
          </a:xfrm>
          <a:prstGeom prst="rect">
            <a:avLst/>
          </a:prstGeom>
        </p:spPr>
      </p:pic>
      <p:sp>
        <p:nvSpPr>
          <p:cNvPr id="165" name="TextBox 164"/>
          <p:cNvSpPr txBox="1"/>
          <p:nvPr/>
        </p:nvSpPr>
        <p:spPr>
          <a:xfrm>
            <a:off x="5562601" y="3787934"/>
            <a:ext cx="3804387" cy="830916"/>
          </a:xfrm>
          <a:prstGeom prst="rect">
            <a:avLst/>
          </a:prstGeom>
          <a:noFill/>
        </p:spPr>
        <p:txBody>
          <a:bodyPr wrap="square" lIns="91362" tIns="45680" rIns="91362" bIns="45680" rtlCol="0">
            <a:spAutoFit/>
          </a:bodyPr>
          <a:lstStyle/>
          <a:p>
            <a:pPr algn="r" defTabSz="913614"/>
            <a:r>
              <a:rPr lang="en-US" sz="1600" dirty="0">
                <a:solidFill>
                  <a:prstClr val="white"/>
                </a:solidFill>
              </a:rPr>
              <a:t>Geoinformatics in association with SIRPS Small ruminants </a:t>
            </a:r>
          </a:p>
          <a:p>
            <a:pPr algn="r" defTabSz="913614"/>
            <a:endParaRPr lang="en-US" sz="1600" dirty="0">
              <a:solidFill>
                <a:prstClr val="white"/>
              </a:solidFill>
            </a:endParaRPr>
          </a:p>
        </p:txBody>
      </p:sp>
      <p:sp>
        <p:nvSpPr>
          <p:cNvPr id="2" name="TextBox 1"/>
          <p:cNvSpPr txBox="1"/>
          <p:nvPr/>
        </p:nvSpPr>
        <p:spPr>
          <a:xfrm>
            <a:off x="8153401" y="5029200"/>
            <a:ext cx="1111907" cy="338554"/>
          </a:xfrm>
          <a:prstGeom prst="rect">
            <a:avLst/>
          </a:prstGeom>
          <a:noFill/>
        </p:spPr>
        <p:txBody>
          <a:bodyPr wrap="none" rtlCol="0">
            <a:spAutoFit/>
          </a:bodyPr>
          <a:lstStyle/>
          <a:p>
            <a:r>
              <a:rPr lang="en-US" sz="1600" dirty="0">
                <a:solidFill>
                  <a:srgbClr val="FFFF00"/>
                </a:solidFill>
              </a:rPr>
              <a:t>Version 1.0</a:t>
            </a:r>
          </a:p>
        </p:txBody>
      </p:sp>
    </p:spTree>
    <p:extLst>
      <p:ext uri="{BB962C8B-B14F-4D97-AF65-F5344CB8AC3E}">
        <p14:creationId xmlns:p14="http://schemas.microsoft.com/office/powerpoint/2010/main" val="81021123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9" name="Picture 8"/>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27494" y="714214"/>
            <a:ext cx="9144000" cy="6019800"/>
          </a:xfrm>
          <a:prstGeom prst="rect">
            <a:avLst/>
          </a:prstGeom>
        </p:spPr>
      </p:pic>
      <p:sp>
        <p:nvSpPr>
          <p:cNvPr id="10" name="TextBox 9"/>
          <p:cNvSpPr txBox="1"/>
          <p:nvPr/>
        </p:nvSpPr>
        <p:spPr>
          <a:xfrm>
            <a:off x="457200" y="71735"/>
            <a:ext cx="4633448" cy="646331"/>
          </a:xfrm>
          <a:prstGeom prst="rect">
            <a:avLst/>
          </a:prstGeom>
          <a:noFill/>
        </p:spPr>
        <p:txBody>
          <a:bodyPr wrap="none" rtlCol="0">
            <a:spAutoFit/>
          </a:bodyPr>
          <a:lstStyle>
            <a:defPPr>
              <a:defRPr lang="en-US"/>
            </a:defPPr>
            <a:lvl1pPr>
              <a:defRPr sz="3600" b="1">
                <a:solidFill>
                  <a:schemeClr val="bg1"/>
                </a:solidFill>
              </a:defRPr>
            </a:lvl1pPr>
          </a:lstStyle>
          <a:p>
            <a:r>
              <a:rPr lang="en-US" dirty="0"/>
              <a:t>Precipitation similarity </a:t>
            </a:r>
          </a:p>
        </p:txBody>
      </p:sp>
      <p:sp>
        <p:nvSpPr>
          <p:cNvPr id="11" name="TextBox 10"/>
          <p:cNvSpPr txBox="1"/>
          <p:nvPr/>
        </p:nvSpPr>
        <p:spPr>
          <a:xfrm>
            <a:off x="7849158" y="55947"/>
            <a:ext cx="1294842" cy="646331"/>
          </a:xfrm>
          <a:prstGeom prst="rect">
            <a:avLst/>
          </a:prstGeom>
          <a:noFill/>
        </p:spPr>
        <p:txBody>
          <a:bodyPr wrap="none" rtlCol="0">
            <a:spAutoFit/>
          </a:bodyPr>
          <a:lstStyle>
            <a:defPPr>
              <a:defRPr lang="en-US"/>
            </a:defPPr>
            <a:lvl1pPr>
              <a:defRPr b="1">
                <a:solidFill>
                  <a:schemeClr val="bg1"/>
                </a:solidFill>
              </a:defRPr>
            </a:lvl1pPr>
          </a:lstStyle>
          <a:p>
            <a:r>
              <a:rPr lang="en-US" sz="3600" dirty="0" err="1" smtClean="0">
                <a:solidFill>
                  <a:srgbClr val="00B050"/>
                </a:solidFill>
              </a:rPr>
              <a:t>Horro</a:t>
            </a:r>
            <a:endParaRPr lang="en-US" sz="3600" dirty="0">
              <a:solidFill>
                <a:srgbClr val="00B050"/>
              </a:solidFill>
            </a:endParaRPr>
          </a:p>
        </p:txBody>
      </p:sp>
      <p:sp>
        <p:nvSpPr>
          <p:cNvPr id="12" name="TextBox 11"/>
          <p:cNvSpPr txBox="1"/>
          <p:nvPr/>
        </p:nvSpPr>
        <p:spPr>
          <a:xfrm>
            <a:off x="8534400" y="1219200"/>
            <a:ext cx="609600" cy="400110"/>
          </a:xfrm>
          <a:prstGeom prst="rect">
            <a:avLst/>
          </a:prstGeom>
          <a:noFill/>
        </p:spPr>
        <p:txBody>
          <a:bodyPr wrap="square" rtlCol="0">
            <a:spAutoFit/>
          </a:bodyPr>
          <a:lstStyle/>
          <a:p>
            <a:pPr algn="ctr"/>
            <a:r>
              <a:rPr lang="en-US" sz="1000" b="1" dirty="0"/>
              <a:t>Least suitable</a:t>
            </a:r>
          </a:p>
        </p:txBody>
      </p:sp>
      <p:sp>
        <p:nvSpPr>
          <p:cNvPr id="13" name="TextBox 12"/>
          <p:cNvSpPr txBox="1"/>
          <p:nvPr/>
        </p:nvSpPr>
        <p:spPr>
          <a:xfrm>
            <a:off x="8501013" y="3200400"/>
            <a:ext cx="642987" cy="400110"/>
          </a:xfrm>
          <a:prstGeom prst="rect">
            <a:avLst/>
          </a:prstGeom>
          <a:noFill/>
        </p:spPr>
        <p:txBody>
          <a:bodyPr wrap="square" rtlCol="0">
            <a:spAutoFit/>
          </a:bodyPr>
          <a:lstStyle/>
          <a:p>
            <a:pPr algn="ctr"/>
            <a:r>
              <a:rPr lang="en-US" sz="1000" b="1" dirty="0"/>
              <a:t>Highly Suitable</a:t>
            </a:r>
          </a:p>
        </p:txBody>
      </p:sp>
      <p:cxnSp>
        <p:nvCxnSpPr>
          <p:cNvPr id="15" name="Straight Arrow Connector 14"/>
          <p:cNvCxnSpPr/>
          <p:nvPr/>
        </p:nvCxnSpPr>
        <p:spPr>
          <a:xfrm flipH="1">
            <a:off x="8822506" y="1629937"/>
            <a:ext cx="16696" cy="1558527"/>
          </a:xfrm>
          <a:prstGeom prst="straightConnector1">
            <a:avLst/>
          </a:prstGeom>
          <a:ln w="12700">
            <a:solidFill>
              <a:schemeClr val="tx1"/>
            </a:solidFill>
            <a:headEnd type="oval" w="med" len="med"/>
            <a:tailEnd type="triangle" w="med" len="med"/>
          </a:ln>
          <a:effectLst/>
        </p:spPr>
        <p:style>
          <a:lnRef idx="2">
            <a:schemeClr val="accent1"/>
          </a:lnRef>
          <a:fillRef idx="0">
            <a:schemeClr val="accent1"/>
          </a:fillRef>
          <a:effectRef idx="1">
            <a:schemeClr val="accent1"/>
          </a:effectRef>
          <a:fontRef idx="minor">
            <a:schemeClr val="tx1"/>
          </a:fontRef>
        </p:style>
      </p:cxnSp>
      <p:sp>
        <p:nvSpPr>
          <p:cNvPr id="2" name="Sun 1"/>
          <p:cNvSpPr/>
          <p:nvPr/>
        </p:nvSpPr>
        <p:spPr>
          <a:xfrm>
            <a:off x="3515098" y="3441335"/>
            <a:ext cx="427511" cy="311266"/>
          </a:xfrm>
          <a:prstGeom prst="sun">
            <a:avLst>
              <a:gd name="adj" fmla="val 27778"/>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B050"/>
              </a:solidFill>
            </a:endParaRPr>
          </a:p>
        </p:txBody>
      </p:sp>
      <p:sp>
        <p:nvSpPr>
          <p:cNvPr id="3" name="TextBox 2"/>
          <p:cNvSpPr txBox="1"/>
          <p:nvPr/>
        </p:nvSpPr>
        <p:spPr>
          <a:xfrm>
            <a:off x="8098971" y="4726379"/>
            <a:ext cx="328936" cy="369332"/>
          </a:xfrm>
          <a:prstGeom prst="rect">
            <a:avLst/>
          </a:prstGeom>
          <a:noFill/>
        </p:spPr>
        <p:txBody>
          <a:bodyPr wrap="none" rtlCol="0">
            <a:spAutoFit/>
          </a:bodyPr>
          <a:lstStyle/>
          <a:p>
            <a:r>
              <a:rPr lang="en-US" dirty="0" smtClean="0"/>
              <a:t>H</a:t>
            </a:r>
            <a:endParaRPr lang="en-US" dirty="0"/>
          </a:p>
        </p:txBody>
      </p:sp>
      <p:sp>
        <p:nvSpPr>
          <p:cNvPr id="14" name="Sun 13"/>
          <p:cNvSpPr/>
          <p:nvPr/>
        </p:nvSpPr>
        <p:spPr>
          <a:xfrm>
            <a:off x="7265726" y="95485"/>
            <a:ext cx="427511" cy="496318"/>
          </a:xfrm>
          <a:prstGeom prst="sun">
            <a:avLst>
              <a:gd name="adj" fmla="val 27778"/>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B050"/>
              </a:solidFill>
            </a:endParaRPr>
          </a:p>
        </p:txBody>
      </p:sp>
    </p:spTree>
    <p:extLst>
      <p:ext uri="{BB962C8B-B14F-4D97-AF65-F5344CB8AC3E}">
        <p14:creationId xmlns:p14="http://schemas.microsoft.com/office/powerpoint/2010/main" val="197184538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2"/>
          </p:nvPr>
        </p:nvSpPr>
        <p:spPr>
          <a:xfrm>
            <a:off x="0" y="4558146"/>
            <a:ext cx="9905999" cy="443345"/>
          </a:xfrm>
        </p:spPr>
        <p:txBody>
          <a:bodyPr>
            <a:normAutofit/>
          </a:bodyPr>
          <a:lstStyle/>
          <a:p>
            <a:r>
              <a:rPr lang="en-US" sz="2400" b="1" dirty="0">
                <a:solidFill>
                  <a:schemeClr val="tx1"/>
                </a:solidFill>
              </a:rPr>
              <a:t> </a:t>
            </a:r>
            <a:r>
              <a:rPr lang="en-GB" sz="2400" b="1" dirty="0" smtClean="0">
                <a:solidFill>
                  <a:schemeClr val="tx1"/>
                </a:solidFill>
              </a:rPr>
              <a:t>12</a:t>
            </a:r>
            <a:r>
              <a:rPr lang="en-GB" sz="2400" b="1" baseline="30000" dirty="0" smtClean="0">
                <a:solidFill>
                  <a:schemeClr val="tx1"/>
                </a:solidFill>
              </a:rPr>
              <a:t>th</a:t>
            </a:r>
            <a:r>
              <a:rPr lang="en-GB" sz="2400" b="1" dirty="0" smtClean="0">
                <a:solidFill>
                  <a:schemeClr val="tx1"/>
                </a:solidFill>
              </a:rPr>
              <a:t> </a:t>
            </a:r>
            <a:r>
              <a:rPr lang="en-US" sz="2400" b="1" smtClean="0">
                <a:solidFill>
                  <a:schemeClr val="tx1"/>
                </a:solidFill>
              </a:rPr>
              <a:t>December 2017</a:t>
            </a:r>
            <a:endParaRPr lang="en-US" sz="2400" b="1" dirty="0">
              <a:solidFill>
                <a:schemeClr val="tx1"/>
              </a:solidFill>
            </a:endParaRPr>
          </a:p>
        </p:txBody>
      </p:sp>
      <p:sp>
        <p:nvSpPr>
          <p:cNvPr id="6" name="Text Placeholder 5"/>
          <p:cNvSpPr>
            <a:spLocks noGrp="1"/>
          </p:cNvSpPr>
          <p:nvPr>
            <p:ph type="body" sz="quarter" idx="11"/>
          </p:nvPr>
        </p:nvSpPr>
        <p:spPr>
          <a:xfrm>
            <a:off x="1898650" y="3304309"/>
            <a:ext cx="6851650" cy="495300"/>
          </a:xfrm>
        </p:spPr>
        <p:txBody>
          <a:bodyPr>
            <a:normAutofit/>
          </a:bodyPr>
          <a:lstStyle/>
          <a:p>
            <a:r>
              <a:rPr lang="en-US" sz="2800" b="1" i="0" dirty="0" smtClean="0">
                <a:solidFill>
                  <a:schemeClr val="tx1"/>
                </a:solidFill>
              </a:rPr>
              <a:t>ISC </a:t>
            </a:r>
            <a:r>
              <a:rPr lang="en-US" sz="2800" b="1" i="0" dirty="0">
                <a:solidFill>
                  <a:schemeClr val="tx1"/>
                </a:solidFill>
              </a:rPr>
              <a:t>meeting ILRI -Nairobi</a:t>
            </a:r>
          </a:p>
        </p:txBody>
      </p:sp>
      <p:sp>
        <p:nvSpPr>
          <p:cNvPr id="8" name="Text Placeholder 4"/>
          <p:cNvSpPr>
            <a:spLocks noGrp="1"/>
          </p:cNvSpPr>
          <p:nvPr>
            <p:ph type="body" sz="quarter" idx="10"/>
          </p:nvPr>
        </p:nvSpPr>
        <p:spPr/>
        <p:txBody>
          <a:bodyPr/>
          <a:lstStyle/>
          <a:p>
            <a:r>
              <a:rPr lang="en-US" sz="4000" b="1" dirty="0">
                <a:solidFill>
                  <a:schemeClr val="tx1"/>
                </a:solidFill>
              </a:rPr>
              <a:t>Animal G</a:t>
            </a:r>
            <a:r>
              <a:rPr lang="en-US" sz="4000" b="1" dirty="0" smtClean="0">
                <a:solidFill>
                  <a:schemeClr val="tx1"/>
                </a:solidFill>
              </a:rPr>
              <a:t>enetic Flagship</a:t>
            </a:r>
            <a:endParaRPr lang="en-US" sz="4000" b="1" i="1" dirty="0">
              <a:solidFill>
                <a:schemeClr val="tx1"/>
              </a:solidFill>
            </a:endParaRPr>
          </a:p>
          <a:p>
            <a:endParaRPr lang="en-US" dirty="0"/>
          </a:p>
        </p:txBody>
      </p:sp>
    </p:spTree>
    <p:custDataLst>
      <p:tags r:id="rId1"/>
    </p:custDataLst>
    <p:extLst>
      <p:ext uri="{BB962C8B-B14F-4D97-AF65-F5344CB8AC3E}">
        <p14:creationId xmlns:p14="http://schemas.microsoft.com/office/powerpoint/2010/main" val="946010561"/>
      </p:ext>
    </p:extLst>
  </p:cSld>
  <p:clrMapOvr>
    <a:masterClrMapping/>
  </p:clrMapOvr>
  <p:transition spd="slow">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6" name="TextBox 5"/>
          <p:cNvSpPr txBox="1"/>
          <p:nvPr/>
        </p:nvSpPr>
        <p:spPr>
          <a:xfrm>
            <a:off x="457200" y="71735"/>
            <a:ext cx="3634008" cy="646331"/>
          </a:xfrm>
          <a:prstGeom prst="rect">
            <a:avLst/>
          </a:prstGeom>
          <a:noFill/>
        </p:spPr>
        <p:txBody>
          <a:bodyPr wrap="none" rtlCol="0">
            <a:spAutoFit/>
          </a:bodyPr>
          <a:lstStyle>
            <a:defPPr>
              <a:defRPr lang="en-US"/>
            </a:defPPr>
            <a:lvl1pPr>
              <a:defRPr sz="3600" b="1">
                <a:solidFill>
                  <a:schemeClr val="bg1"/>
                </a:solidFill>
              </a:defRPr>
            </a:lvl1pPr>
          </a:lstStyle>
          <a:p>
            <a:r>
              <a:rPr lang="en-US" dirty="0"/>
              <a:t>Climate similarity </a:t>
            </a:r>
          </a:p>
        </p:txBody>
      </p:sp>
      <p:pic>
        <p:nvPicPr>
          <p:cNvPr id="8" name="Picture 7"/>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81000" y="838200"/>
            <a:ext cx="9144000" cy="6019800"/>
          </a:xfrm>
          <a:prstGeom prst="rect">
            <a:avLst/>
          </a:prstGeom>
        </p:spPr>
      </p:pic>
      <p:sp>
        <p:nvSpPr>
          <p:cNvPr id="5" name="TextBox 4"/>
          <p:cNvSpPr txBox="1"/>
          <p:nvPr/>
        </p:nvSpPr>
        <p:spPr>
          <a:xfrm>
            <a:off x="8534400" y="1219200"/>
            <a:ext cx="609600" cy="400110"/>
          </a:xfrm>
          <a:prstGeom prst="rect">
            <a:avLst/>
          </a:prstGeom>
          <a:noFill/>
        </p:spPr>
        <p:txBody>
          <a:bodyPr wrap="square" rtlCol="0">
            <a:spAutoFit/>
          </a:bodyPr>
          <a:lstStyle/>
          <a:p>
            <a:pPr algn="ctr"/>
            <a:r>
              <a:rPr lang="en-US" sz="1000" b="1" dirty="0"/>
              <a:t>Least suitable</a:t>
            </a:r>
          </a:p>
        </p:txBody>
      </p:sp>
      <p:sp>
        <p:nvSpPr>
          <p:cNvPr id="9" name="TextBox 8"/>
          <p:cNvSpPr txBox="1"/>
          <p:nvPr/>
        </p:nvSpPr>
        <p:spPr>
          <a:xfrm>
            <a:off x="8501013" y="3200400"/>
            <a:ext cx="642987" cy="400110"/>
          </a:xfrm>
          <a:prstGeom prst="rect">
            <a:avLst/>
          </a:prstGeom>
          <a:noFill/>
        </p:spPr>
        <p:txBody>
          <a:bodyPr wrap="square" rtlCol="0">
            <a:spAutoFit/>
          </a:bodyPr>
          <a:lstStyle/>
          <a:p>
            <a:pPr algn="ctr"/>
            <a:r>
              <a:rPr lang="en-US" sz="1000" b="1" dirty="0"/>
              <a:t>Highly Suitable</a:t>
            </a:r>
          </a:p>
        </p:txBody>
      </p:sp>
      <p:cxnSp>
        <p:nvCxnSpPr>
          <p:cNvPr id="10" name="Straight Arrow Connector 9"/>
          <p:cNvCxnSpPr/>
          <p:nvPr/>
        </p:nvCxnSpPr>
        <p:spPr>
          <a:xfrm flipH="1">
            <a:off x="8822506" y="1629937"/>
            <a:ext cx="16696" cy="1558527"/>
          </a:xfrm>
          <a:prstGeom prst="straightConnector1">
            <a:avLst/>
          </a:prstGeom>
          <a:ln w="12700">
            <a:solidFill>
              <a:schemeClr val="tx1"/>
            </a:solidFill>
            <a:headEnd type="oval" w="med" len="med"/>
            <a:tailEnd type="triangle" w="med" len="med"/>
          </a:ln>
          <a:effectLst/>
        </p:spPr>
        <p:style>
          <a:lnRef idx="2">
            <a:schemeClr val="accent1"/>
          </a:lnRef>
          <a:fillRef idx="0">
            <a:schemeClr val="accent1"/>
          </a:fillRef>
          <a:effectRef idx="1">
            <a:schemeClr val="accent1"/>
          </a:effectRef>
          <a:fontRef idx="minor">
            <a:schemeClr val="tx1"/>
          </a:fontRef>
        </p:style>
      </p:cxnSp>
      <p:sp>
        <p:nvSpPr>
          <p:cNvPr id="11" name="Sun 10"/>
          <p:cNvSpPr/>
          <p:nvPr/>
        </p:nvSpPr>
        <p:spPr>
          <a:xfrm>
            <a:off x="3515098" y="3441335"/>
            <a:ext cx="427511" cy="311266"/>
          </a:xfrm>
          <a:prstGeom prst="sun">
            <a:avLst>
              <a:gd name="adj" fmla="val 27778"/>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B050"/>
              </a:solidFill>
            </a:endParaRPr>
          </a:p>
        </p:txBody>
      </p:sp>
      <p:sp>
        <p:nvSpPr>
          <p:cNvPr id="12" name="TextBox 11"/>
          <p:cNvSpPr txBox="1"/>
          <p:nvPr/>
        </p:nvSpPr>
        <p:spPr>
          <a:xfrm>
            <a:off x="7849158" y="55947"/>
            <a:ext cx="1294842" cy="646331"/>
          </a:xfrm>
          <a:prstGeom prst="rect">
            <a:avLst/>
          </a:prstGeom>
          <a:noFill/>
        </p:spPr>
        <p:txBody>
          <a:bodyPr wrap="none" rtlCol="0">
            <a:spAutoFit/>
          </a:bodyPr>
          <a:lstStyle>
            <a:defPPr>
              <a:defRPr lang="en-US"/>
            </a:defPPr>
            <a:lvl1pPr>
              <a:defRPr b="1">
                <a:solidFill>
                  <a:schemeClr val="bg1"/>
                </a:solidFill>
              </a:defRPr>
            </a:lvl1pPr>
          </a:lstStyle>
          <a:p>
            <a:r>
              <a:rPr lang="en-US" sz="3600" dirty="0" err="1" smtClean="0">
                <a:solidFill>
                  <a:srgbClr val="00B050"/>
                </a:solidFill>
              </a:rPr>
              <a:t>Horro</a:t>
            </a:r>
            <a:endParaRPr lang="en-US" sz="3600" dirty="0">
              <a:solidFill>
                <a:srgbClr val="00B050"/>
              </a:solidFill>
            </a:endParaRPr>
          </a:p>
        </p:txBody>
      </p:sp>
      <p:sp>
        <p:nvSpPr>
          <p:cNvPr id="13" name="Sun 12"/>
          <p:cNvSpPr/>
          <p:nvPr/>
        </p:nvSpPr>
        <p:spPr>
          <a:xfrm>
            <a:off x="7265726" y="95485"/>
            <a:ext cx="427511" cy="496318"/>
          </a:xfrm>
          <a:prstGeom prst="sun">
            <a:avLst>
              <a:gd name="adj" fmla="val 27778"/>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B050"/>
              </a:solidFill>
            </a:endParaRPr>
          </a:p>
        </p:txBody>
      </p:sp>
    </p:spTree>
    <p:extLst>
      <p:ext uri="{BB962C8B-B14F-4D97-AF65-F5344CB8AC3E}">
        <p14:creationId xmlns:p14="http://schemas.microsoft.com/office/powerpoint/2010/main" val="135870697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381000" y="838199"/>
            <a:ext cx="9144001" cy="6018214"/>
          </a:xfrm>
          <a:prstGeom prst="rect">
            <a:avLst/>
          </a:prstGeom>
        </p:spPr>
      </p:pic>
      <p:sp>
        <p:nvSpPr>
          <p:cNvPr id="6" name="TextBox 5"/>
          <p:cNvSpPr txBox="1"/>
          <p:nvPr/>
        </p:nvSpPr>
        <p:spPr>
          <a:xfrm>
            <a:off x="457201" y="71735"/>
            <a:ext cx="5975867" cy="646331"/>
          </a:xfrm>
          <a:prstGeom prst="rect">
            <a:avLst/>
          </a:prstGeom>
          <a:noFill/>
        </p:spPr>
        <p:txBody>
          <a:bodyPr wrap="none" rtlCol="0">
            <a:spAutoFit/>
          </a:bodyPr>
          <a:lstStyle>
            <a:defPPr>
              <a:defRPr lang="en-US"/>
            </a:defPPr>
            <a:lvl1pPr>
              <a:defRPr sz="3600" b="1">
                <a:solidFill>
                  <a:schemeClr val="bg1"/>
                </a:solidFill>
              </a:defRPr>
            </a:lvl1pPr>
          </a:lstStyle>
          <a:p>
            <a:r>
              <a:rPr lang="en-US" dirty="0"/>
              <a:t>Overall suitable habitat </a:t>
            </a:r>
            <a:r>
              <a:rPr lang="en-US" sz="2000" dirty="0"/>
              <a:t>(simplified)</a:t>
            </a:r>
          </a:p>
        </p:txBody>
      </p:sp>
      <p:sp>
        <p:nvSpPr>
          <p:cNvPr id="8" name="Sun 7"/>
          <p:cNvSpPr/>
          <p:nvPr/>
        </p:nvSpPr>
        <p:spPr>
          <a:xfrm>
            <a:off x="3231378" y="3536040"/>
            <a:ext cx="427511" cy="311266"/>
          </a:xfrm>
          <a:prstGeom prst="sun">
            <a:avLst>
              <a:gd name="adj" fmla="val 27778"/>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B050"/>
              </a:solidFill>
            </a:endParaRPr>
          </a:p>
        </p:txBody>
      </p:sp>
      <p:sp>
        <p:nvSpPr>
          <p:cNvPr id="9" name="TextBox 8"/>
          <p:cNvSpPr txBox="1"/>
          <p:nvPr/>
        </p:nvSpPr>
        <p:spPr>
          <a:xfrm>
            <a:off x="7849158" y="55947"/>
            <a:ext cx="1294842" cy="646331"/>
          </a:xfrm>
          <a:prstGeom prst="rect">
            <a:avLst/>
          </a:prstGeom>
          <a:noFill/>
        </p:spPr>
        <p:txBody>
          <a:bodyPr wrap="none" rtlCol="0">
            <a:spAutoFit/>
          </a:bodyPr>
          <a:lstStyle>
            <a:defPPr>
              <a:defRPr lang="en-US"/>
            </a:defPPr>
            <a:lvl1pPr>
              <a:defRPr b="1">
                <a:solidFill>
                  <a:schemeClr val="bg1"/>
                </a:solidFill>
              </a:defRPr>
            </a:lvl1pPr>
          </a:lstStyle>
          <a:p>
            <a:r>
              <a:rPr lang="en-US" sz="3600" dirty="0" err="1" smtClean="0">
                <a:solidFill>
                  <a:srgbClr val="00B050"/>
                </a:solidFill>
              </a:rPr>
              <a:t>Horro</a:t>
            </a:r>
            <a:endParaRPr lang="en-US" sz="3600" dirty="0">
              <a:solidFill>
                <a:srgbClr val="00B050"/>
              </a:solidFill>
            </a:endParaRPr>
          </a:p>
        </p:txBody>
      </p:sp>
      <p:sp>
        <p:nvSpPr>
          <p:cNvPr id="10" name="Sun 9"/>
          <p:cNvSpPr/>
          <p:nvPr/>
        </p:nvSpPr>
        <p:spPr>
          <a:xfrm>
            <a:off x="7265726" y="95485"/>
            <a:ext cx="427511" cy="496318"/>
          </a:xfrm>
          <a:prstGeom prst="sun">
            <a:avLst>
              <a:gd name="adj" fmla="val 27778"/>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B050"/>
              </a:solidFill>
            </a:endParaRPr>
          </a:p>
        </p:txBody>
      </p:sp>
    </p:spTree>
    <p:extLst>
      <p:ext uri="{BB962C8B-B14F-4D97-AF65-F5344CB8AC3E}">
        <p14:creationId xmlns:p14="http://schemas.microsoft.com/office/powerpoint/2010/main" val="204678881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rot="5400000">
            <a:off x="2351066" y="-334718"/>
            <a:ext cx="5510652" cy="7647710"/>
          </a:xfrm>
          <a:solidFill>
            <a:schemeClr val="tx1"/>
          </a:solidFill>
        </p:spPr>
      </p:pic>
    </p:spTree>
    <p:extLst>
      <p:ext uri="{BB962C8B-B14F-4D97-AF65-F5344CB8AC3E}">
        <p14:creationId xmlns:p14="http://schemas.microsoft.com/office/powerpoint/2010/main" val="115680496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9"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63947" y="1359799"/>
            <a:ext cx="3719909" cy="21346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990" name="Picture 3"/>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952999" y="1503821"/>
            <a:ext cx="3562548" cy="25745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991" name="Picture 4"/>
          <p:cNvPicPr>
            <a:picLocks noChangeAspect="1" noChangeArrowheads="1"/>
          </p:cNvPicPr>
          <p:nvPr/>
        </p:nvPicPr>
        <p:blipFill>
          <a:blip r:embed="rId5" cstate="email">
            <a:extLst>
              <a:ext uri="{28A0092B-C50C-407E-A947-70E740481C1C}">
                <a14:useLocalDpi xmlns:a14="http://schemas.microsoft.com/office/drawing/2010/main"/>
              </a:ext>
            </a:extLst>
          </a:blip>
          <a:srcRect r="7047"/>
          <a:stretch>
            <a:fillRect/>
          </a:stretch>
        </p:blipFill>
        <p:spPr bwMode="auto">
          <a:xfrm>
            <a:off x="361156" y="3920431"/>
            <a:ext cx="4204891" cy="2339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41992" name="Group 14"/>
          <p:cNvGrpSpPr>
            <a:grpSpLocks/>
          </p:cNvGrpSpPr>
          <p:nvPr/>
        </p:nvGrpSpPr>
        <p:grpSpPr bwMode="auto">
          <a:xfrm>
            <a:off x="4577922" y="4444918"/>
            <a:ext cx="5187553" cy="2339287"/>
            <a:chOff x="4123777" y="4208492"/>
            <a:chExt cx="5122321" cy="2636986"/>
          </a:xfrm>
        </p:grpSpPr>
        <p:sp>
          <p:nvSpPr>
            <p:cNvPr id="13" name="Rounded Rectangle 12"/>
            <p:cNvSpPr/>
            <p:nvPr/>
          </p:nvSpPr>
          <p:spPr>
            <a:xfrm>
              <a:off x="4123777" y="4208492"/>
              <a:ext cx="5122321" cy="2224550"/>
            </a:xfrm>
            <a:prstGeom prst="roundRect">
              <a:avLst/>
            </a:prstGeom>
            <a:solidFill>
              <a:schemeClr val="accent6">
                <a:lumMod val="60000"/>
                <a:lumOff val="40000"/>
                <a:alpha val="53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10000"/>
                </a:lnSpc>
                <a:defRPr/>
              </a:pPr>
              <a:endParaRPr lang="en-GB" sz="1463">
                <a:solidFill>
                  <a:prstClr val="white"/>
                </a:solidFill>
                <a:latin typeface="Arial" panose="020B0604020202020204" pitchFamily="34" charset="0"/>
                <a:cs typeface="Arial" panose="020B0604020202020204" pitchFamily="34" charset="0"/>
              </a:endParaRPr>
            </a:p>
          </p:txBody>
        </p:sp>
        <p:sp>
          <p:nvSpPr>
            <p:cNvPr id="127" name="TextBox 126"/>
            <p:cNvSpPr txBox="1"/>
            <p:nvPr/>
          </p:nvSpPr>
          <p:spPr>
            <a:xfrm>
              <a:off x="4247234" y="4294389"/>
              <a:ext cx="4998864" cy="2551089"/>
            </a:xfrm>
            <a:prstGeom prst="rect">
              <a:avLst/>
            </a:prstGeom>
            <a:noFill/>
          </p:spPr>
          <p:txBody>
            <a:bodyPr wrap="square">
              <a:spAutoFit/>
            </a:bodyPr>
            <a:lstStyle/>
            <a:p>
              <a:pPr marL="188317" indent="-188317">
                <a:lnSpc>
                  <a:spcPct val="110000"/>
                </a:lnSpc>
                <a:buFont typeface="Arial" panose="020B0604020202020204" pitchFamily="34" charset="0"/>
                <a:buChar char="•"/>
                <a:defRPr/>
              </a:pPr>
              <a:r>
                <a:rPr lang="en-US" sz="1463" dirty="0">
                  <a:solidFill>
                    <a:prstClr val="black"/>
                  </a:solidFill>
                  <a:latin typeface="Arial" panose="020B0604020202020204" pitchFamily="34" charset="0"/>
                  <a:cs typeface="Arial" panose="020B0604020202020204" pitchFamily="34" charset="0"/>
                </a:rPr>
                <a:t>The 31 candidate regions spanned 140 genes</a:t>
              </a:r>
            </a:p>
            <a:p>
              <a:pPr marL="188317" indent="-188317">
                <a:lnSpc>
                  <a:spcPct val="110000"/>
                </a:lnSpc>
                <a:buFont typeface="Arial" panose="020B0604020202020204" pitchFamily="34" charset="0"/>
                <a:buChar char="•"/>
                <a:defRPr/>
              </a:pPr>
              <a:r>
                <a:rPr lang="en-US" sz="1463" dirty="0">
                  <a:solidFill>
                    <a:prstClr val="black"/>
                  </a:solidFill>
                  <a:latin typeface="Arial" panose="020B0604020202020204" pitchFamily="34" charset="0"/>
                  <a:cs typeface="Arial" panose="020B0604020202020204" pitchFamily="34" charset="0"/>
                </a:rPr>
                <a:t>68 SNPs found within 43 genes in the 3 most significant regions</a:t>
              </a:r>
            </a:p>
            <a:p>
              <a:pPr marL="188317" indent="-188317">
                <a:lnSpc>
                  <a:spcPct val="110000"/>
                </a:lnSpc>
                <a:buFont typeface="Arial" panose="020B0604020202020204" pitchFamily="34" charset="0"/>
                <a:buChar char="•"/>
                <a:defRPr/>
              </a:pPr>
              <a:r>
                <a:rPr lang="en-US" sz="1463" dirty="0">
                  <a:solidFill>
                    <a:prstClr val="black"/>
                  </a:solidFill>
                  <a:latin typeface="Arial" panose="020B0604020202020204" pitchFamily="34" charset="0"/>
                  <a:cs typeface="Arial" panose="020B0604020202020204" pitchFamily="34" charset="0"/>
                </a:rPr>
                <a:t>Functions of candidate genes included: r</a:t>
              </a:r>
              <a:r>
                <a:rPr lang="en-US" sz="1463" dirty="0">
                  <a:latin typeface="Arial" panose="020B0604020202020204" pitchFamily="34" charset="0"/>
                  <a:cs typeface="Arial" panose="020B0604020202020204" pitchFamily="34" charset="0"/>
                </a:rPr>
                <a:t>esponse to oxidative stress, nutrient levels/starvation, temperature/UV radiation and hypoxia/oxygen levels; regulation of translation in response to stress/DNA repair</a:t>
              </a:r>
              <a:endParaRPr lang="en-US" sz="1463" dirty="0">
                <a:solidFill>
                  <a:prstClr val="black"/>
                </a:solidFill>
                <a:latin typeface="Arial" panose="020B0604020202020204" pitchFamily="34" charset="0"/>
                <a:cs typeface="Arial" panose="020B0604020202020204" pitchFamily="34" charset="0"/>
              </a:endParaRPr>
            </a:p>
          </p:txBody>
        </p:sp>
      </p:grpSp>
      <p:sp>
        <p:nvSpPr>
          <p:cNvPr id="11" name="Title 6"/>
          <p:cNvSpPr txBox="1">
            <a:spLocks/>
          </p:cNvSpPr>
          <p:nvPr/>
        </p:nvSpPr>
        <p:spPr>
          <a:xfrm>
            <a:off x="-1" y="76200"/>
            <a:ext cx="9906001" cy="514952"/>
          </a:xfrm>
          <a:prstGeom prst="rect">
            <a:avLst/>
          </a:prstGeom>
        </p:spPr>
        <p:txBody>
          <a:bodyPr>
            <a:noAutofit/>
          </a:bodyPr>
          <a:lstStyle>
            <a:lvl1pPr algn="ctr" defTabSz="457200" rtl="0" eaLnBrk="1" latinLnBrk="0" hangingPunct="1">
              <a:spcBef>
                <a:spcPct val="0"/>
              </a:spcBef>
              <a:buNone/>
              <a:defRPr sz="4000" kern="1200">
                <a:solidFill>
                  <a:schemeClr val="tx1"/>
                </a:solidFill>
                <a:latin typeface="+mj-lt"/>
                <a:ea typeface="+mj-ea"/>
                <a:cs typeface="+mj-cs"/>
              </a:defRPr>
            </a:lvl1pPr>
          </a:lstStyle>
          <a:p>
            <a:r>
              <a:rPr lang="en-GB" sz="2000" b="1" dirty="0" smtClean="0">
                <a:latin typeface="Arial" charset="0"/>
                <a:ea typeface="Arial" charset="0"/>
                <a:cs typeface="Arial" charset="0"/>
              </a:rPr>
              <a:t>Genomic </a:t>
            </a:r>
            <a:r>
              <a:rPr lang="en-GB" sz="2000" b="1" dirty="0">
                <a:latin typeface="Arial" charset="0"/>
                <a:ea typeface="Arial" charset="0"/>
                <a:cs typeface="Arial" charset="0"/>
              </a:rPr>
              <a:t>footprints of dryland stress adaptation in Egyptian fat-tail sheep and their divergence from East African and western Asia cohorts</a:t>
            </a:r>
          </a:p>
          <a:p>
            <a:endParaRPr lang="en-US" sz="1400" b="1" dirty="0" smtClean="0">
              <a:latin typeface="Arial" panose="020B0604020202020204" pitchFamily="34" charset="0"/>
              <a:cs typeface="Arial" panose="020B0604020202020204" pitchFamily="34" charset="0"/>
            </a:endParaRPr>
          </a:p>
          <a:p>
            <a:r>
              <a:rPr lang="en-US" sz="1800" b="1" dirty="0" smtClean="0">
                <a:latin typeface="Arial" panose="020B0604020202020204" pitchFamily="34" charset="0"/>
                <a:cs typeface="Arial" panose="020B0604020202020204" pitchFamily="34" charset="0"/>
              </a:rPr>
              <a:t>Signature of selection for heat </a:t>
            </a:r>
            <a:r>
              <a:rPr lang="en-US" sz="1800" b="1" dirty="0">
                <a:latin typeface="Arial" panose="020B0604020202020204" pitchFamily="34" charset="0"/>
                <a:cs typeface="Arial" panose="020B0604020202020204" pitchFamily="34" charset="0"/>
              </a:rPr>
              <a:t>tolerance in Egyptian sheep</a:t>
            </a:r>
          </a:p>
          <a:p>
            <a:endParaRPr lang="en-US" sz="1800" b="1" dirty="0">
              <a:solidFill>
                <a:schemeClr val="bg1"/>
              </a:solidFill>
              <a:latin typeface="Arial" panose="020B0604020202020204" pitchFamily="34" charset="0"/>
              <a:cs typeface="Arial" panose="020B0604020202020204" pitchFamily="34" charset="0"/>
            </a:endParaRPr>
          </a:p>
        </p:txBody>
      </p:sp>
      <p:sp>
        <p:nvSpPr>
          <p:cNvPr id="9" name="TextBox 21"/>
          <p:cNvSpPr txBox="1">
            <a:spLocks noChangeArrowheads="1"/>
          </p:cNvSpPr>
          <p:nvPr/>
        </p:nvSpPr>
        <p:spPr bwMode="auto">
          <a:xfrm>
            <a:off x="361156" y="6336408"/>
            <a:ext cx="465050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1600" i="1" smtClean="0">
                <a:latin typeface="Arial" panose="020B0604020202020204" pitchFamily="34" charset="0"/>
                <a:cs typeface="Arial" panose="020B0604020202020204" pitchFamily="34" charset="0"/>
              </a:rPr>
              <a:t>Mwacharo</a:t>
            </a:r>
            <a:r>
              <a:rPr lang="en-US" altLang="en-US" sz="1600" i="1" dirty="0" smtClean="0">
                <a:latin typeface="Arial" panose="020B0604020202020204" pitchFamily="34" charset="0"/>
                <a:cs typeface="Arial" panose="020B0604020202020204" pitchFamily="34" charset="0"/>
              </a:rPr>
              <a:t> </a:t>
            </a:r>
            <a:r>
              <a:rPr lang="en-US" altLang="en-US" sz="1600" i="1" dirty="0">
                <a:latin typeface="Arial" panose="020B0604020202020204" pitchFamily="34" charset="0"/>
                <a:cs typeface="Arial" panose="020B0604020202020204" pitchFamily="34" charset="0"/>
              </a:rPr>
              <a:t>et al (Scientific Reports – In press</a:t>
            </a:r>
            <a:r>
              <a:rPr lang="en-US" altLang="en-US" sz="1600" i="1" dirty="0" smtClean="0">
                <a:latin typeface="Arial" panose="020B0604020202020204" pitchFamily="34" charset="0"/>
                <a:cs typeface="Arial" panose="020B0604020202020204" pitchFamily="34" charset="0"/>
              </a:rPr>
              <a:t>).</a:t>
            </a:r>
            <a:endParaRPr lang="en-GB" altLang="en-US" sz="1600" i="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6294684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6858000" cy="6858000"/>
          </a:xfrm>
          <a:prstGeom prst="rect">
            <a:avLst/>
          </a:prstGeom>
        </p:spPr>
      </p:pic>
      <p:sp>
        <p:nvSpPr>
          <p:cNvPr id="6" name="TextBox 5"/>
          <p:cNvSpPr txBox="1"/>
          <p:nvPr/>
        </p:nvSpPr>
        <p:spPr>
          <a:xfrm>
            <a:off x="6745711" y="3198167"/>
            <a:ext cx="3160289" cy="461665"/>
          </a:xfrm>
          <a:prstGeom prst="rect">
            <a:avLst/>
          </a:prstGeom>
          <a:noFill/>
        </p:spPr>
        <p:txBody>
          <a:bodyPr wrap="none" rtlCol="0">
            <a:spAutoFit/>
          </a:bodyPr>
          <a:lstStyle/>
          <a:p>
            <a:r>
              <a:rPr lang="en-US" sz="2400" i="1" dirty="0" smtClean="0"/>
              <a:t>Scientific report in Press</a:t>
            </a:r>
            <a:endParaRPr lang="en-US" sz="2400" i="1" dirty="0"/>
          </a:p>
        </p:txBody>
      </p:sp>
      <p:pic>
        <p:nvPicPr>
          <p:cNvPr id="7" name="Picture 4" descr="http://www.cgiar-csi.org/wp-content/uploads/2014/10/ICARDA-NEW-LOGO-1.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837798" y="6025542"/>
            <a:ext cx="1489584" cy="463007"/>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13562468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441843" y="1925017"/>
            <a:ext cx="2866216" cy="3949009"/>
          </a:xfrm>
        </p:spPr>
      </p:pic>
      <p:pic>
        <p:nvPicPr>
          <p:cNvPr id="5" name="Picture 4"/>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3660912" y="895560"/>
            <a:ext cx="2599673" cy="3368327"/>
          </a:xfrm>
          <a:prstGeom prst="rect">
            <a:avLst/>
          </a:prstGeom>
        </p:spPr>
      </p:pic>
      <p:pic>
        <p:nvPicPr>
          <p:cNvPr id="6" name="Picture 5"/>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6703663" y="1808921"/>
            <a:ext cx="2834589" cy="4065105"/>
          </a:xfrm>
          <a:prstGeom prst="rect">
            <a:avLst/>
          </a:prstGeom>
        </p:spPr>
      </p:pic>
      <p:sp>
        <p:nvSpPr>
          <p:cNvPr id="7" name="TextBox 6"/>
          <p:cNvSpPr txBox="1"/>
          <p:nvPr/>
        </p:nvSpPr>
        <p:spPr>
          <a:xfrm>
            <a:off x="1401418" y="6112565"/>
            <a:ext cx="652743" cy="369332"/>
          </a:xfrm>
          <a:prstGeom prst="rect">
            <a:avLst/>
          </a:prstGeom>
          <a:noFill/>
        </p:spPr>
        <p:txBody>
          <a:bodyPr wrap="none" rtlCol="0">
            <a:spAutoFit/>
          </a:bodyPr>
          <a:lstStyle/>
          <a:p>
            <a:r>
              <a:rPr lang="en-US" smtClean="0"/>
              <a:t>1967</a:t>
            </a:r>
            <a:endParaRPr lang="en-US"/>
          </a:p>
        </p:txBody>
      </p:sp>
      <p:sp>
        <p:nvSpPr>
          <p:cNvPr id="8" name="TextBox 7"/>
          <p:cNvSpPr txBox="1"/>
          <p:nvPr/>
        </p:nvSpPr>
        <p:spPr>
          <a:xfrm>
            <a:off x="7884037" y="6112565"/>
            <a:ext cx="652743" cy="369332"/>
          </a:xfrm>
          <a:prstGeom prst="rect">
            <a:avLst/>
          </a:prstGeom>
          <a:noFill/>
        </p:spPr>
        <p:txBody>
          <a:bodyPr wrap="none" rtlCol="0">
            <a:spAutoFit/>
          </a:bodyPr>
          <a:lstStyle/>
          <a:p>
            <a:r>
              <a:rPr lang="en-US" dirty="0" smtClean="0"/>
              <a:t>2004</a:t>
            </a:r>
            <a:endParaRPr lang="en-US" dirty="0"/>
          </a:p>
        </p:txBody>
      </p:sp>
    </p:spTree>
    <p:extLst>
      <p:ext uri="{BB962C8B-B14F-4D97-AF65-F5344CB8AC3E}">
        <p14:creationId xmlns:p14="http://schemas.microsoft.com/office/powerpoint/2010/main" val="128431050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2"/>
          <p:cNvPicPr>
            <a:picLocks noGrp="1" noChangeAspect="1"/>
          </p:cNvPicPr>
          <p:nvPr>
            <p:ph/>
          </p:nvPr>
        </p:nvPicPr>
        <p:blipFill rotWithShape="1">
          <a:blip r:embed="rId3" cstate="email">
            <a:extLst>
              <a:ext uri="{28A0092B-C50C-407E-A947-70E740481C1C}">
                <a14:useLocalDpi xmlns:a14="http://schemas.microsoft.com/office/drawing/2010/main"/>
              </a:ext>
            </a:extLst>
          </a:blip>
          <a:srcRect/>
          <a:stretch/>
        </p:blipFill>
        <p:spPr>
          <a:xfrm>
            <a:off x="931189" y="625253"/>
            <a:ext cx="8035871" cy="5716987"/>
          </a:xfrm>
          <a:solidFill>
            <a:schemeClr val="tx1"/>
          </a:solidFill>
        </p:spPr>
      </p:pic>
      <p:sp>
        <p:nvSpPr>
          <p:cNvPr id="2" name="Oval 1"/>
          <p:cNvSpPr/>
          <p:nvPr/>
        </p:nvSpPr>
        <p:spPr>
          <a:xfrm>
            <a:off x="606286" y="4303643"/>
            <a:ext cx="6559827" cy="2216425"/>
          </a:xfrm>
          <a:prstGeom prst="ellipse">
            <a:avLst/>
          </a:prstGeom>
          <a:solidFill>
            <a:schemeClr val="bg1">
              <a:alpha val="0"/>
            </a:schemeClr>
          </a:solidFill>
          <a:ln w="317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30432421"/>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GenomeLandscapeofAfricancattle1.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60400" y="0"/>
            <a:ext cx="8572500" cy="6858000"/>
          </a:xfrm>
          <a:prstGeom prst="rect">
            <a:avLst/>
          </a:prstGeom>
        </p:spPr>
      </p:pic>
      <p:sp>
        <p:nvSpPr>
          <p:cNvPr id="6" name="TextBox 5"/>
          <p:cNvSpPr txBox="1"/>
          <p:nvPr/>
        </p:nvSpPr>
        <p:spPr>
          <a:xfrm>
            <a:off x="7540718" y="476672"/>
            <a:ext cx="652643" cy="369332"/>
          </a:xfrm>
          <a:prstGeom prst="rect">
            <a:avLst/>
          </a:prstGeom>
          <a:noFill/>
        </p:spPr>
        <p:txBody>
          <a:bodyPr wrap="none" rtlCol="0">
            <a:spAutoFit/>
          </a:bodyPr>
          <a:lstStyle/>
          <a:p>
            <a:r>
              <a:rPr lang="en-US" dirty="0"/>
              <a:t>2017</a:t>
            </a:r>
          </a:p>
        </p:txBody>
      </p:sp>
    </p:spTree>
    <p:extLst>
      <p:ext uri="{BB962C8B-B14F-4D97-AF65-F5344CB8AC3E}">
        <p14:creationId xmlns:p14="http://schemas.microsoft.com/office/powerpoint/2010/main" val="271130153"/>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5" name="Picture 4" descr="Figure1.tif"/>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81000" y="1831750"/>
            <a:ext cx="9144000" cy="3181426"/>
          </a:xfrm>
          <a:prstGeom prst="rect">
            <a:avLst/>
          </a:prstGeom>
        </p:spPr>
      </p:pic>
      <p:sp>
        <p:nvSpPr>
          <p:cNvPr id="6" name="Rectangle 5"/>
          <p:cNvSpPr/>
          <p:nvPr/>
        </p:nvSpPr>
        <p:spPr>
          <a:xfrm>
            <a:off x="1568624" y="365756"/>
            <a:ext cx="7056784" cy="830997"/>
          </a:xfrm>
          <a:prstGeom prst="rect">
            <a:avLst/>
          </a:prstGeom>
        </p:spPr>
        <p:txBody>
          <a:bodyPr wrap="square">
            <a:spAutoFit/>
          </a:bodyPr>
          <a:lstStyle/>
          <a:p>
            <a:pPr algn="ctr"/>
            <a:r>
              <a:rPr lang="en-US" sz="2400" b="1" dirty="0">
                <a:solidFill>
                  <a:schemeClr val="bg1"/>
                </a:solidFill>
              </a:rPr>
              <a:t>The genome landscape of indigenous African cattle  </a:t>
            </a:r>
            <a:r>
              <a:rPr lang="en-US" sz="2400" b="1" dirty="0" err="1">
                <a:solidFill>
                  <a:schemeClr val="bg1"/>
                </a:solidFill>
              </a:rPr>
              <a:t>Jaemin</a:t>
            </a:r>
            <a:r>
              <a:rPr lang="en-US" sz="2400" b="1" dirty="0">
                <a:solidFill>
                  <a:schemeClr val="bg1"/>
                </a:solidFill>
              </a:rPr>
              <a:t> Kim </a:t>
            </a:r>
            <a:r>
              <a:rPr lang="en-US" sz="2400" b="1" i="1" dirty="0">
                <a:solidFill>
                  <a:schemeClr val="bg1"/>
                </a:solidFill>
              </a:rPr>
              <a:t>et al. </a:t>
            </a:r>
            <a:r>
              <a:rPr lang="en-US" sz="2400" b="1" dirty="0">
                <a:solidFill>
                  <a:schemeClr val="bg1"/>
                </a:solidFill>
              </a:rPr>
              <a:t>(2017)</a:t>
            </a:r>
            <a:endParaRPr lang="en-GB" sz="2400" dirty="0">
              <a:solidFill>
                <a:schemeClr val="bg1"/>
              </a:solidFill>
            </a:endParaRPr>
          </a:p>
        </p:txBody>
      </p:sp>
      <p:pic>
        <p:nvPicPr>
          <p:cNvPr id="9" name="Picture 8"/>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269357" y="5956959"/>
            <a:ext cx="1234008" cy="626114"/>
          </a:xfrm>
          <a:prstGeom prst="rect">
            <a:avLst/>
          </a:prstGeom>
        </p:spPr>
      </p:pic>
      <p:pic>
        <p:nvPicPr>
          <p:cNvPr id="10" name="Picture 9"/>
          <p:cNvPicPr/>
          <p:nvPr/>
        </p:nvPicPr>
        <p:blipFill>
          <a:blip r:embed="rId4" cstate="email">
            <a:extLst>
              <a:ext uri="{28A0092B-C50C-407E-A947-70E740481C1C}">
                <a14:useLocalDpi xmlns:a14="http://schemas.microsoft.com/office/drawing/2010/main"/>
              </a:ext>
            </a:extLst>
          </a:blip>
          <a:srcRect/>
          <a:stretch>
            <a:fillRect/>
          </a:stretch>
        </p:blipFill>
        <p:spPr bwMode="auto">
          <a:xfrm>
            <a:off x="517717" y="5956959"/>
            <a:ext cx="635222" cy="552595"/>
          </a:xfrm>
          <a:prstGeom prst="rect">
            <a:avLst/>
          </a:prstGeom>
          <a:noFill/>
          <a:ln>
            <a:noFill/>
          </a:ln>
        </p:spPr>
      </p:pic>
    </p:spTree>
    <p:extLst>
      <p:ext uri="{BB962C8B-B14F-4D97-AF65-F5344CB8AC3E}">
        <p14:creationId xmlns:p14="http://schemas.microsoft.com/office/powerpoint/2010/main" val="2071666184"/>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GenomeLandscapeAfricancattle3.jp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81000" y="317500"/>
            <a:ext cx="9144000" cy="6209270"/>
          </a:xfrm>
          <a:prstGeom prst="rect">
            <a:avLst/>
          </a:prstGeom>
        </p:spPr>
      </p:pic>
      <p:sp>
        <p:nvSpPr>
          <p:cNvPr id="2" name="Rectangle 1"/>
          <p:cNvSpPr/>
          <p:nvPr/>
        </p:nvSpPr>
        <p:spPr>
          <a:xfrm>
            <a:off x="381000" y="4509120"/>
            <a:ext cx="9144000" cy="1296144"/>
          </a:xfrm>
          <a:prstGeom prst="rect">
            <a:avLst/>
          </a:prstGeom>
          <a:noFill/>
          <a:ln w="28575"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TextBox 2"/>
          <p:cNvSpPr txBox="1"/>
          <p:nvPr/>
        </p:nvSpPr>
        <p:spPr>
          <a:xfrm>
            <a:off x="5219867" y="6193880"/>
            <a:ext cx="4052456" cy="369332"/>
          </a:xfrm>
          <a:prstGeom prst="rect">
            <a:avLst/>
          </a:prstGeom>
          <a:noFill/>
        </p:spPr>
        <p:txBody>
          <a:bodyPr wrap="none" rtlCol="0">
            <a:spAutoFit/>
          </a:bodyPr>
          <a:lstStyle/>
          <a:p>
            <a:r>
              <a:rPr lang="en-US" dirty="0"/>
              <a:t>Kim</a:t>
            </a:r>
            <a:r>
              <a:rPr lang="en-US"/>
              <a:t>, Hanotte </a:t>
            </a:r>
            <a:r>
              <a:rPr lang="en-US" dirty="0"/>
              <a:t>et al. Genome Biology 2017</a:t>
            </a:r>
          </a:p>
        </p:txBody>
      </p:sp>
      <p:sp>
        <p:nvSpPr>
          <p:cNvPr id="6" name="Rectangle 5"/>
          <p:cNvSpPr/>
          <p:nvPr/>
        </p:nvSpPr>
        <p:spPr>
          <a:xfrm>
            <a:off x="416496" y="1257300"/>
            <a:ext cx="9108504" cy="2027684"/>
          </a:xfrm>
          <a:prstGeom prst="rect">
            <a:avLst/>
          </a:prstGeom>
          <a:noFill/>
          <a:ln w="28575" cmpd="sng">
            <a:solidFill>
              <a:srgbClr val="00B05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a:solidFill>
                  <a:srgbClr val="00B050"/>
                </a:solidFill>
              </a:ln>
            </a:endParaRPr>
          </a:p>
        </p:txBody>
      </p:sp>
      <p:sp>
        <p:nvSpPr>
          <p:cNvPr id="4" name="Oval 3"/>
          <p:cNvSpPr/>
          <p:nvPr/>
        </p:nvSpPr>
        <p:spPr>
          <a:xfrm>
            <a:off x="416497" y="5014914"/>
            <a:ext cx="636017" cy="300037"/>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483169" y="1252526"/>
            <a:ext cx="636017" cy="300037"/>
          </a:xfrm>
          <a:prstGeom prst="ellipse">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B050"/>
              </a:solidFill>
            </a:endParaRPr>
          </a:p>
        </p:txBody>
      </p:sp>
    </p:spTree>
    <p:extLst>
      <p:ext uri="{BB962C8B-B14F-4D97-AF65-F5344CB8AC3E}">
        <p14:creationId xmlns:p14="http://schemas.microsoft.com/office/powerpoint/2010/main" val="134118567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560512" y="4437112"/>
            <a:ext cx="8820472" cy="2167890"/>
          </a:xfrm>
          <a:prstGeom prst="rect">
            <a:avLst/>
          </a:prstGeom>
        </p:spPr>
      </p:pic>
      <p:sp>
        <p:nvSpPr>
          <p:cNvPr id="2" name="TextBox 1"/>
          <p:cNvSpPr txBox="1"/>
          <p:nvPr/>
        </p:nvSpPr>
        <p:spPr>
          <a:xfrm>
            <a:off x="1196922" y="1916196"/>
            <a:ext cx="4646850" cy="769441"/>
          </a:xfrm>
          <a:prstGeom prst="rect">
            <a:avLst/>
          </a:prstGeom>
          <a:noFill/>
        </p:spPr>
        <p:txBody>
          <a:bodyPr wrap="none" rtlCol="0">
            <a:spAutoFit/>
          </a:bodyPr>
          <a:lstStyle/>
          <a:p>
            <a:r>
              <a:rPr lang="en-US" sz="4400" b="1" i="1" dirty="0" smtClean="0"/>
              <a:t>Who we are </a:t>
            </a:r>
            <a:r>
              <a:rPr lang="mr-IN" sz="4400" b="1" dirty="0" smtClean="0"/>
              <a:t>………</a:t>
            </a:r>
            <a:r>
              <a:rPr lang="en-GB" sz="4400" b="1" dirty="0"/>
              <a:t>..</a:t>
            </a:r>
            <a:endParaRPr lang="en-US" sz="4400" b="1" dirty="0"/>
          </a:p>
        </p:txBody>
      </p:sp>
      <p:sp>
        <p:nvSpPr>
          <p:cNvPr id="3" name="TextBox 2"/>
          <p:cNvSpPr txBox="1"/>
          <p:nvPr/>
        </p:nvSpPr>
        <p:spPr>
          <a:xfrm>
            <a:off x="6430261" y="1366629"/>
            <a:ext cx="2950723" cy="2031325"/>
          </a:xfrm>
          <a:prstGeom prst="rect">
            <a:avLst/>
          </a:prstGeom>
          <a:noFill/>
        </p:spPr>
        <p:txBody>
          <a:bodyPr wrap="square" rtlCol="0">
            <a:spAutoFit/>
          </a:bodyPr>
          <a:lstStyle/>
          <a:p>
            <a:r>
              <a:rPr lang="en-US" b="1" dirty="0" smtClean="0"/>
              <a:t>ILRI - CTLGH</a:t>
            </a:r>
          </a:p>
          <a:p>
            <a:r>
              <a:rPr lang="en-US" b="1" dirty="0" smtClean="0"/>
              <a:t>ICARDA</a:t>
            </a:r>
          </a:p>
          <a:p>
            <a:r>
              <a:rPr lang="en-US" b="1" dirty="0" smtClean="0"/>
              <a:t>SLU</a:t>
            </a:r>
          </a:p>
          <a:p>
            <a:endParaRPr lang="en-US" b="1" dirty="0" smtClean="0"/>
          </a:p>
          <a:p>
            <a:r>
              <a:rPr lang="en-US" dirty="0" smtClean="0"/>
              <a:t>University of Nottingham</a:t>
            </a:r>
          </a:p>
          <a:p>
            <a:r>
              <a:rPr lang="en-US" dirty="0" err="1" smtClean="0"/>
              <a:t>Wageningen</a:t>
            </a:r>
            <a:r>
              <a:rPr lang="en-US" dirty="0" smtClean="0"/>
              <a:t> University</a:t>
            </a:r>
          </a:p>
          <a:p>
            <a:endParaRPr lang="en-US" dirty="0"/>
          </a:p>
        </p:txBody>
      </p:sp>
      <p:graphicFrame>
        <p:nvGraphicFramePr>
          <p:cNvPr id="6" name="Object 5"/>
          <p:cNvGraphicFramePr>
            <a:graphicFrameLocks noChangeAspect="1"/>
          </p:cNvGraphicFramePr>
          <p:nvPr>
            <p:extLst>
              <p:ext uri="{D42A27DB-BD31-4B8C-83A1-F6EECF244321}">
                <p14:modId xmlns:p14="http://schemas.microsoft.com/office/powerpoint/2010/main" val="150891770"/>
              </p:ext>
            </p:extLst>
          </p:nvPr>
        </p:nvGraphicFramePr>
        <p:xfrm>
          <a:off x="228886" y="335981"/>
          <a:ext cx="968036" cy="808970"/>
        </p:xfrm>
        <a:graphic>
          <a:graphicData uri="http://schemas.openxmlformats.org/presentationml/2006/ole">
            <mc:AlternateContent xmlns:mc="http://schemas.openxmlformats.org/markup-compatibility/2006">
              <mc:Choice xmlns:v="urn:schemas-microsoft-com:vml" Requires="v">
                <p:oleObj spid="_x0000_s11444" name="Photo Editor Photo" r:id="rId5" imgW="2179509" imgH="1980952" progId="MSPhotoEd.3">
                  <p:embed/>
                </p:oleObj>
              </mc:Choice>
              <mc:Fallback>
                <p:oleObj name="Photo Editor Photo" r:id="rId5" imgW="2179509" imgH="1980952" progId="MSPhotoEd.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8886" y="335981"/>
                        <a:ext cx="968036" cy="808970"/>
                      </a:xfrm>
                      <a:prstGeom prst="rect">
                        <a:avLst/>
                      </a:prstGeom>
                      <a:noFill/>
                      <a:ln>
                        <a:noFill/>
                      </a:ln>
                      <a:effectLst/>
                      <a:extLst/>
                    </p:spPr>
                  </p:pic>
                </p:oleObj>
              </mc:Fallback>
            </mc:AlternateContent>
          </a:graphicData>
        </a:graphic>
      </p:graphicFrame>
      <p:sp>
        <p:nvSpPr>
          <p:cNvPr id="7" name="TextBox 6"/>
          <p:cNvSpPr txBox="1"/>
          <p:nvPr/>
        </p:nvSpPr>
        <p:spPr>
          <a:xfrm>
            <a:off x="4231105" y="6268444"/>
            <a:ext cx="184666" cy="369332"/>
          </a:xfrm>
          <a:prstGeom prst="rect">
            <a:avLst/>
          </a:prstGeom>
          <a:noFill/>
        </p:spPr>
        <p:txBody>
          <a:bodyPr wrap="none" rtlCol="0">
            <a:spAutoFit/>
          </a:bodyPr>
          <a:lstStyle/>
          <a:p>
            <a:endParaRPr lang="en-US" dirty="0"/>
          </a:p>
        </p:txBody>
      </p:sp>
      <p:pic>
        <p:nvPicPr>
          <p:cNvPr id="8" name="Picture 2"/>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7735596" y="308417"/>
            <a:ext cx="1931244" cy="86409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 name="Picture 9" descr="Screen Shot 2017-04-23 at 10.04.18 AM.png"/>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511080" y="139429"/>
            <a:ext cx="2244305" cy="998994"/>
          </a:xfrm>
          <a:prstGeom prst="rect">
            <a:avLst/>
          </a:prstGeom>
        </p:spPr>
      </p:pic>
      <p:pic>
        <p:nvPicPr>
          <p:cNvPr id="11" name="Picture 10"/>
          <p:cNvPicPr>
            <a:picLocks noChangeAspect="1"/>
          </p:cNvPicPr>
          <p:nvPr/>
        </p:nvPicPr>
        <p:blipFill rotWithShape="1">
          <a:blip r:embed="rId9" cstate="email">
            <a:extLst>
              <a:ext uri="{28A0092B-C50C-407E-A947-70E740481C1C}">
                <a14:useLocalDpi xmlns:a14="http://schemas.microsoft.com/office/drawing/2010/main"/>
              </a:ext>
            </a:extLst>
          </a:blip>
          <a:srcRect/>
          <a:stretch/>
        </p:blipFill>
        <p:spPr>
          <a:xfrm>
            <a:off x="1496708" y="139429"/>
            <a:ext cx="1524788" cy="1011156"/>
          </a:xfrm>
          <a:prstGeom prst="rect">
            <a:avLst/>
          </a:prstGeom>
        </p:spPr>
      </p:pic>
      <p:pic>
        <p:nvPicPr>
          <p:cNvPr id="12" name="Picture 4" descr="http://www.cgiar-csi.org/wp-content/uploads/2014/10/ICARDA-NEW-LOGO-1.jpg"/>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3021496" y="413503"/>
            <a:ext cx="1489584" cy="463007"/>
          </a:xfrm>
          <a:prstGeom prst="rect">
            <a:avLst/>
          </a:prstGeom>
          <a:noFill/>
          <a:extLst>
            <a:ext uri="{909E8E84-426E-40dd-AFC4-6F175D3DCCD1}">
              <a14:hiddenFill xmlns:a14="http://schemas.microsoft.com/office/drawing/2010/main" xmlns="">
                <a:solidFill>
                  <a:srgbClr val="FFFFFF"/>
                </a:solidFill>
              </a14:hiddenFill>
            </a:ext>
          </a:extLst>
        </p:spPr>
      </p:pic>
      <p:pic>
        <p:nvPicPr>
          <p:cNvPr id="4" name="Picture 3"/>
          <p:cNvPicPr>
            <a:picLocks noChangeAspect="1"/>
          </p:cNvPicPr>
          <p:nvPr/>
        </p:nvPicPr>
        <p:blipFill rotWithShape="1">
          <a:blip r:embed="rId11" cstate="email">
            <a:extLst>
              <a:ext uri="{28A0092B-C50C-407E-A947-70E740481C1C}">
                <a14:useLocalDpi xmlns:a14="http://schemas.microsoft.com/office/drawing/2010/main"/>
              </a:ext>
            </a:extLst>
          </a:blip>
          <a:srcRect/>
          <a:stretch/>
        </p:blipFill>
        <p:spPr>
          <a:xfrm>
            <a:off x="6643396" y="114302"/>
            <a:ext cx="1092200" cy="900114"/>
          </a:xfrm>
          <a:prstGeom prst="rect">
            <a:avLst/>
          </a:prstGeom>
        </p:spPr>
      </p:pic>
    </p:spTree>
    <p:extLst>
      <p:ext uri="{BB962C8B-B14F-4D97-AF65-F5344CB8AC3E}">
        <p14:creationId xmlns:p14="http://schemas.microsoft.com/office/powerpoint/2010/main" val="608849568"/>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45301" y="733721"/>
            <a:ext cx="7270229" cy="5177593"/>
          </a:xfrm>
          <a:prstGeom prst="rect">
            <a:avLst/>
          </a:prstGeom>
        </p:spPr>
      </p:pic>
      <p:sp>
        <p:nvSpPr>
          <p:cNvPr id="7" name="TextBox 6"/>
          <p:cNvSpPr txBox="1"/>
          <p:nvPr/>
        </p:nvSpPr>
        <p:spPr>
          <a:xfrm>
            <a:off x="381001" y="116372"/>
            <a:ext cx="9143999" cy="584775"/>
          </a:xfrm>
          <a:prstGeom prst="rect">
            <a:avLst/>
          </a:prstGeom>
          <a:noFill/>
        </p:spPr>
        <p:txBody>
          <a:bodyPr wrap="square" rtlCol="0">
            <a:spAutoFit/>
          </a:bodyPr>
          <a:lstStyle/>
          <a:p>
            <a:pPr algn="ctr"/>
            <a:r>
              <a:rPr lang="en-US" sz="3200" b="1" dirty="0"/>
              <a:t>SLICK PHENOTYPE </a:t>
            </a:r>
            <a:r>
              <a:rPr lang="mr-IN" sz="3200" b="1" dirty="0"/>
              <a:t>–</a:t>
            </a:r>
            <a:r>
              <a:rPr lang="en-US" sz="3200" b="1" dirty="0"/>
              <a:t> TAURINE CATTLE</a:t>
            </a:r>
          </a:p>
        </p:txBody>
      </p:sp>
      <p:sp>
        <p:nvSpPr>
          <p:cNvPr id="8" name="TextBox 7"/>
          <p:cNvSpPr txBox="1"/>
          <p:nvPr/>
        </p:nvSpPr>
        <p:spPr>
          <a:xfrm>
            <a:off x="1295401" y="5961866"/>
            <a:ext cx="7570031" cy="984885"/>
          </a:xfrm>
          <a:prstGeom prst="rect">
            <a:avLst/>
          </a:prstGeom>
          <a:noFill/>
        </p:spPr>
        <p:txBody>
          <a:bodyPr wrap="square" rtlCol="0">
            <a:spAutoFit/>
          </a:bodyPr>
          <a:lstStyle/>
          <a:p>
            <a:pPr algn="ctr"/>
            <a:r>
              <a:rPr lang="en-US" sz="2000" dirty="0"/>
              <a:t>The slick phenotype is characterized by as fine, sleek hair coat with fewer hair follicles, shorter hair length and larger sweat glands</a:t>
            </a:r>
            <a:endParaRPr lang="en-GB" sz="2000" dirty="0"/>
          </a:p>
          <a:p>
            <a:endParaRPr lang="en-US" dirty="0"/>
          </a:p>
        </p:txBody>
      </p:sp>
      <p:sp>
        <p:nvSpPr>
          <p:cNvPr id="9" name="TextBox 8"/>
          <p:cNvSpPr txBox="1"/>
          <p:nvPr/>
        </p:nvSpPr>
        <p:spPr>
          <a:xfrm>
            <a:off x="1818913" y="1009796"/>
            <a:ext cx="2628925" cy="646331"/>
          </a:xfrm>
          <a:prstGeom prst="rect">
            <a:avLst/>
          </a:prstGeom>
          <a:noFill/>
        </p:spPr>
        <p:txBody>
          <a:bodyPr wrap="none" rtlCol="0">
            <a:spAutoFit/>
          </a:bodyPr>
          <a:lstStyle/>
          <a:p>
            <a:r>
              <a:rPr lang="en-US" dirty="0">
                <a:solidFill>
                  <a:schemeClr val="bg1"/>
                </a:solidFill>
              </a:rPr>
              <a:t>Slick </a:t>
            </a:r>
            <a:r>
              <a:rPr lang="en-US" dirty="0" err="1">
                <a:solidFill>
                  <a:schemeClr val="bg1"/>
                </a:solidFill>
              </a:rPr>
              <a:t>Senepol</a:t>
            </a:r>
            <a:r>
              <a:rPr lang="en-US" dirty="0">
                <a:solidFill>
                  <a:schemeClr val="bg1"/>
                </a:solidFill>
              </a:rPr>
              <a:t> crossbreed </a:t>
            </a:r>
          </a:p>
          <a:p>
            <a:endParaRPr lang="en-US" dirty="0"/>
          </a:p>
        </p:txBody>
      </p:sp>
      <p:sp>
        <p:nvSpPr>
          <p:cNvPr id="10" name="TextBox 9"/>
          <p:cNvSpPr txBox="1"/>
          <p:nvPr/>
        </p:nvSpPr>
        <p:spPr>
          <a:xfrm>
            <a:off x="5231159" y="1009795"/>
            <a:ext cx="3137077" cy="369332"/>
          </a:xfrm>
          <a:prstGeom prst="rect">
            <a:avLst/>
          </a:prstGeom>
          <a:noFill/>
        </p:spPr>
        <p:txBody>
          <a:bodyPr wrap="none" rtlCol="0">
            <a:spAutoFit/>
          </a:bodyPr>
          <a:lstStyle/>
          <a:p>
            <a:r>
              <a:rPr lang="en-US" dirty="0">
                <a:solidFill>
                  <a:schemeClr val="bg1"/>
                </a:solidFill>
              </a:rPr>
              <a:t>Non </a:t>
            </a:r>
            <a:r>
              <a:rPr lang="mr-IN" dirty="0">
                <a:solidFill>
                  <a:schemeClr val="bg1"/>
                </a:solidFill>
              </a:rPr>
              <a:t>–</a:t>
            </a:r>
            <a:r>
              <a:rPr lang="en-US" dirty="0">
                <a:solidFill>
                  <a:schemeClr val="bg1"/>
                </a:solidFill>
              </a:rPr>
              <a:t> slick </a:t>
            </a:r>
            <a:r>
              <a:rPr lang="en-US" dirty="0" err="1">
                <a:solidFill>
                  <a:schemeClr val="bg1"/>
                </a:solidFill>
              </a:rPr>
              <a:t>Senepol</a:t>
            </a:r>
            <a:r>
              <a:rPr lang="en-US" dirty="0">
                <a:solidFill>
                  <a:schemeClr val="bg1"/>
                </a:solidFill>
              </a:rPr>
              <a:t> crossbreed</a:t>
            </a:r>
          </a:p>
        </p:txBody>
      </p:sp>
    </p:spTree>
    <p:extLst>
      <p:ext uri="{BB962C8B-B14F-4D97-AF65-F5344CB8AC3E}">
        <p14:creationId xmlns:p14="http://schemas.microsoft.com/office/powerpoint/2010/main" val="948919314"/>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descr="10K1.jpg"/>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323036" y="-246743"/>
            <a:ext cx="9201964" cy="7097485"/>
          </a:xfrm>
          <a:prstGeom prst="rect">
            <a:avLst/>
          </a:prstGeom>
        </p:spPr>
      </p:pic>
      <p:sp>
        <p:nvSpPr>
          <p:cNvPr id="3" name="TextBox 2"/>
          <p:cNvSpPr txBox="1"/>
          <p:nvPr/>
        </p:nvSpPr>
        <p:spPr bwMode="auto">
          <a:xfrm>
            <a:off x="4892050" y="5951770"/>
            <a:ext cx="4669462" cy="9062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rtlCol="0">
            <a:spAutoFit/>
          </a:bodyPr>
          <a:lstStyle/>
          <a:p>
            <a:pPr algn="ctr">
              <a:lnSpc>
                <a:spcPts val="3200"/>
              </a:lnSpc>
            </a:pPr>
            <a:r>
              <a:rPr lang="en-US" sz="2000" b="1" i="1" dirty="0"/>
              <a:t>Exploring genome diversity to enhance agricultural productivity</a:t>
            </a:r>
          </a:p>
        </p:txBody>
      </p:sp>
    </p:spTree>
    <p:extLst>
      <p:ext uri="{BB962C8B-B14F-4D97-AF65-F5344CB8AC3E}">
        <p14:creationId xmlns:p14="http://schemas.microsoft.com/office/powerpoint/2010/main" val="1737859000"/>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2264" y="395945"/>
            <a:ext cx="8229600" cy="1143000"/>
          </a:xfrm>
        </p:spPr>
        <p:txBody>
          <a:bodyPr>
            <a:noAutofit/>
          </a:bodyPr>
          <a:lstStyle/>
          <a:p>
            <a:pPr algn="ctr"/>
            <a:r>
              <a:rPr lang="es-ES_tradnl" sz="2800" b="1" i="1" dirty="0" err="1"/>
              <a:t>Cluster</a:t>
            </a:r>
            <a:r>
              <a:rPr lang="es-ES_tradnl" sz="2800" b="1" i="1" dirty="0"/>
              <a:t> of </a:t>
            </a:r>
            <a:r>
              <a:rPr lang="es-ES_tradnl" sz="2800" b="1" i="1" dirty="0" err="1" smtClean="0"/>
              <a:t>Activities</a:t>
            </a:r>
            <a:r>
              <a:rPr lang="es-ES_tradnl" sz="2800" b="1" i="1" dirty="0" smtClean="0"/>
              <a:t> (</a:t>
            </a:r>
            <a:r>
              <a:rPr lang="es-ES_tradnl" sz="2800" b="1" i="1" dirty="0" err="1" smtClean="0"/>
              <a:t>CoA</a:t>
            </a:r>
            <a:r>
              <a:rPr lang="es-ES_tradnl" sz="2800" b="1" i="1" dirty="0" smtClean="0"/>
              <a:t>) 2</a:t>
            </a:r>
            <a:br>
              <a:rPr lang="es-ES_tradnl" sz="2800" b="1" i="1" dirty="0" smtClean="0"/>
            </a:br>
            <a:r>
              <a:rPr lang="es-ES_tradnl" sz="2800" b="1" i="1" dirty="0" err="1" smtClean="0"/>
              <a:t>Improved</a:t>
            </a:r>
            <a:r>
              <a:rPr lang="es-ES_tradnl" sz="2800" b="1" i="1" dirty="0" smtClean="0"/>
              <a:t> </a:t>
            </a:r>
            <a:r>
              <a:rPr lang="es-ES_tradnl" sz="2800" b="1" i="1" dirty="0" err="1"/>
              <a:t>breeds</a:t>
            </a:r>
            <a:r>
              <a:rPr lang="es-ES_tradnl" sz="2800" b="1" i="1" dirty="0"/>
              <a:t> of </a:t>
            </a:r>
            <a:r>
              <a:rPr lang="es-ES_tradnl" sz="2800" b="1" i="1" dirty="0" err="1"/>
              <a:t>livestock</a:t>
            </a:r>
            <a:endParaRPr lang="en-GB" sz="2800" b="1" i="1" dirty="0"/>
          </a:p>
        </p:txBody>
      </p:sp>
      <p:pic>
        <p:nvPicPr>
          <p:cNvPr id="5" name="Picture 4"/>
          <p:cNvPicPr/>
          <p:nvPr/>
        </p:nvPicPr>
        <p:blipFill>
          <a:blip r:embed="rId2" cstate="email">
            <a:extLst>
              <a:ext uri="{28A0092B-C50C-407E-A947-70E740481C1C}">
                <a14:useLocalDpi xmlns:a14="http://schemas.microsoft.com/office/drawing/2010/main"/>
              </a:ext>
            </a:extLst>
          </a:blip>
          <a:srcRect/>
          <a:stretch>
            <a:fillRect/>
          </a:stretch>
        </p:blipFill>
        <p:spPr bwMode="auto">
          <a:xfrm>
            <a:off x="517717" y="5874585"/>
            <a:ext cx="689094" cy="634969"/>
          </a:xfrm>
          <a:prstGeom prst="rect">
            <a:avLst/>
          </a:prstGeom>
          <a:noFill/>
          <a:ln>
            <a:noFill/>
          </a:ln>
        </p:spPr>
      </p:pic>
      <p:graphicFrame>
        <p:nvGraphicFramePr>
          <p:cNvPr id="7" name="Table 6"/>
          <p:cNvGraphicFramePr>
            <a:graphicFrameLocks noGrp="1"/>
          </p:cNvGraphicFramePr>
          <p:nvPr>
            <p:extLst>
              <p:ext uri="{D42A27DB-BD31-4B8C-83A1-F6EECF244321}">
                <p14:modId xmlns:p14="http://schemas.microsoft.com/office/powerpoint/2010/main" val="187001373"/>
              </p:ext>
            </p:extLst>
          </p:nvPr>
        </p:nvGraphicFramePr>
        <p:xfrm>
          <a:off x="1009292" y="1538945"/>
          <a:ext cx="8403055" cy="2271539"/>
        </p:xfrm>
        <a:graphic>
          <a:graphicData uri="http://schemas.openxmlformats.org/drawingml/2006/table">
            <a:tbl>
              <a:tblPr>
                <a:tableStyleId>{5C22544A-7EE6-4342-B048-85BDC9FD1C3A}</a:tableStyleId>
              </a:tblPr>
              <a:tblGrid>
                <a:gridCol w="8403055"/>
              </a:tblGrid>
              <a:tr h="705969">
                <a:tc>
                  <a:txBody>
                    <a:bodyPr/>
                    <a:lstStyle/>
                    <a:p>
                      <a:pPr algn="ctr" fontAlgn="ctr"/>
                      <a:r>
                        <a:rPr lang="en-US" sz="2400" u="none" strike="noStrike" dirty="0" smtClean="0">
                          <a:effectLst/>
                        </a:rPr>
                        <a:t>2022 Outcome 2</a:t>
                      </a:r>
                      <a:endParaRPr lang="en-US" sz="2400" b="1" i="0" u="none" strike="noStrike" dirty="0">
                        <a:solidFill>
                          <a:srgbClr val="000000"/>
                        </a:solidFill>
                        <a:effectLst/>
                        <a:latin typeface="Calibri" charset="0"/>
                      </a:endParaRPr>
                    </a:p>
                  </a:txBody>
                  <a:tcPr marL="6350" marR="6350" marT="6350" marB="0" anchor="ctr"/>
                </a:tc>
              </a:tr>
              <a:tr h="1565570">
                <a:tc>
                  <a:txBody>
                    <a:bodyPr/>
                    <a:lstStyle/>
                    <a:p>
                      <a:pPr algn="l" fontAlgn="ctr"/>
                      <a:r>
                        <a:rPr lang="en-US" sz="2000" b="1" i="0" u="none" strike="noStrike" dirty="0" smtClean="0">
                          <a:solidFill>
                            <a:srgbClr val="2F23BD"/>
                          </a:solidFill>
                          <a:effectLst/>
                          <a:latin typeface="Calibri" charset="0"/>
                        </a:rPr>
                        <a:t>Genetic</a:t>
                      </a:r>
                      <a:r>
                        <a:rPr lang="en-US" sz="2000" b="0" i="0" u="none" strike="noStrike" dirty="0" smtClean="0">
                          <a:solidFill>
                            <a:srgbClr val="2F23BD"/>
                          </a:solidFill>
                          <a:effectLst/>
                          <a:latin typeface="Calibri" charset="0"/>
                        </a:rPr>
                        <a:t> </a:t>
                      </a:r>
                      <a:r>
                        <a:rPr lang="en-US" sz="2000" b="1" i="0" u="none" strike="noStrike" dirty="0" smtClean="0">
                          <a:solidFill>
                            <a:srgbClr val="2F23BD"/>
                          </a:solidFill>
                          <a:effectLst/>
                          <a:latin typeface="Calibri" charset="0"/>
                        </a:rPr>
                        <a:t>improvement</a:t>
                      </a:r>
                      <a:r>
                        <a:rPr lang="en-US" sz="2000" b="0" i="0" u="none" strike="noStrike" dirty="0" smtClean="0">
                          <a:solidFill>
                            <a:srgbClr val="2F23BD"/>
                          </a:solidFill>
                          <a:effectLst/>
                          <a:latin typeface="Calibri" charset="0"/>
                        </a:rPr>
                        <a:t> </a:t>
                      </a:r>
                      <a:r>
                        <a:rPr lang="en-US" sz="2000" b="1" i="0" u="none" strike="noStrike" dirty="0" smtClean="0">
                          <a:solidFill>
                            <a:srgbClr val="2F23BD"/>
                          </a:solidFill>
                          <a:effectLst/>
                          <a:latin typeface="Calibri" charset="0"/>
                        </a:rPr>
                        <a:t>strategies</a:t>
                      </a:r>
                      <a:r>
                        <a:rPr lang="en-US" sz="2000" b="0" i="0" u="none" strike="noStrike" dirty="0" smtClean="0">
                          <a:solidFill>
                            <a:srgbClr val="2F23BD"/>
                          </a:solidFill>
                          <a:effectLst/>
                          <a:latin typeface="Calibri" charset="0"/>
                        </a:rPr>
                        <a:t> </a:t>
                      </a:r>
                      <a:r>
                        <a:rPr lang="en-US" sz="2000" b="0" i="0" u="none" strike="noStrike" dirty="0" smtClean="0">
                          <a:solidFill>
                            <a:srgbClr val="000000"/>
                          </a:solidFill>
                          <a:effectLst/>
                          <a:latin typeface="Calibri" charset="0"/>
                        </a:rPr>
                        <a:t>for improved livestock genetics </a:t>
                      </a:r>
                      <a:r>
                        <a:rPr lang="en-US" sz="2000" b="1" i="0" u="none" strike="noStrike" dirty="0" smtClean="0">
                          <a:solidFill>
                            <a:srgbClr val="2F23BD"/>
                          </a:solidFill>
                          <a:effectLst/>
                          <a:latin typeface="Calibri" charset="0"/>
                        </a:rPr>
                        <a:t>implemented</a:t>
                      </a:r>
                      <a:r>
                        <a:rPr lang="en-US" sz="2000" b="0" i="0" u="none" strike="noStrike" dirty="0" smtClean="0">
                          <a:solidFill>
                            <a:srgbClr val="2F23BD"/>
                          </a:solidFill>
                          <a:effectLst/>
                          <a:latin typeface="Calibri" charset="0"/>
                        </a:rPr>
                        <a:t> </a:t>
                      </a:r>
                      <a:r>
                        <a:rPr lang="en-US" sz="2000" b="0" i="0" u="none" strike="noStrike" dirty="0" smtClean="0">
                          <a:solidFill>
                            <a:srgbClr val="000000"/>
                          </a:solidFill>
                          <a:effectLst/>
                          <a:latin typeface="Calibri" charset="0"/>
                        </a:rPr>
                        <a:t>by national research and development partners, and the private sector in 6 CRP priority countries and other locations. </a:t>
                      </a:r>
                      <a:endParaRPr lang="en-US" sz="2000" b="0" i="0" u="none" strike="noStrike" dirty="0">
                        <a:solidFill>
                          <a:srgbClr val="000000"/>
                        </a:solidFill>
                        <a:effectLst/>
                        <a:latin typeface="Calibri" charset="0"/>
                      </a:endParaRPr>
                    </a:p>
                  </a:txBody>
                  <a:tcPr marL="6350" marR="6350" marT="6350" marB="0" anchor="ctr"/>
                </a:tc>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1597043481"/>
              </p:ext>
            </p:extLst>
          </p:nvPr>
        </p:nvGraphicFramePr>
        <p:xfrm>
          <a:off x="1009291" y="3544414"/>
          <a:ext cx="8403055" cy="1358900"/>
        </p:xfrm>
        <a:graphic>
          <a:graphicData uri="http://schemas.openxmlformats.org/drawingml/2006/table">
            <a:tbl>
              <a:tblPr>
                <a:tableStyleId>{5C22544A-7EE6-4342-B048-85BDC9FD1C3A}</a:tableStyleId>
              </a:tblPr>
              <a:tblGrid>
                <a:gridCol w="8403055"/>
              </a:tblGrid>
              <a:tr h="406400">
                <a:tc>
                  <a:txBody>
                    <a:bodyPr/>
                    <a:lstStyle/>
                    <a:p>
                      <a:pPr algn="ctr" fontAlgn="ctr"/>
                      <a:r>
                        <a:rPr lang="en-US" sz="2000" u="none" strike="noStrike" dirty="0">
                          <a:effectLst/>
                        </a:rPr>
                        <a:t>CoA / Key </a:t>
                      </a:r>
                      <a:r>
                        <a:rPr lang="en-US" sz="2000" u="none" strike="noStrike" dirty="0" smtClean="0">
                          <a:effectLst/>
                        </a:rPr>
                        <a:t>Outputs 2017 (POWB)</a:t>
                      </a:r>
                      <a:endParaRPr lang="en-US" sz="2000" b="1" i="0" u="none" strike="noStrike" dirty="0">
                        <a:solidFill>
                          <a:srgbClr val="000000"/>
                        </a:solidFill>
                        <a:effectLst/>
                        <a:latin typeface="Calibri" charset="0"/>
                      </a:endParaRPr>
                    </a:p>
                  </a:txBody>
                  <a:tcPr marL="6350" marR="6350" marT="6350" marB="0" anchor="ctr"/>
                </a:tc>
              </a:tr>
              <a:tr h="952500">
                <a:tc>
                  <a:txBody>
                    <a:bodyPr/>
                    <a:lstStyle/>
                    <a:p>
                      <a:pPr algn="just" fontAlgn="ctr"/>
                      <a:r>
                        <a:rPr lang="en-US" sz="2000" b="1" i="0" u="none" strike="noStrike" dirty="0" smtClean="0">
                          <a:solidFill>
                            <a:srgbClr val="FF0000"/>
                          </a:solidFill>
                          <a:effectLst/>
                          <a:latin typeface="Calibri" charset="0"/>
                        </a:rPr>
                        <a:t>(ii) Improved breeding schemes (CBBP and chicken)</a:t>
                      </a:r>
                      <a:r>
                        <a:rPr lang="en-US" sz="2000" b="1" i="0" u="none" strike="noStrike" baseline="0" dirty="0" smtClean="0">
                          <a:solidFill>
                            <a:srgbClr val="FF0000"/>
                          </a:solidFill>
                          <a:effectLst/>
                          <a:latin typeface="Calibri" charset="0"/>
                        </a:rPr>
                        <a:t> (Gender/Youth Dimension)</a:t>
                      </a:r>
                      <a:r>
                        <a:rPr lang="en-US" sz="2000" b="1" i="0" u="none" strike="noStrike" dirty="0" smtClean="0">
                          <a:solidFill>
                            <a:srgbClr val="FF0000"/>
                          </a:solidFill>
                          <a:effectLst/>
                          <a:latin typeface="Calibri" charset="0"/>
                        </a:rPr>
                        <a:t> ((iv). New technologies (phenotypic platform, </a:t>
                      </a:r>
                      <a:r>
                        <a:rPr lang="en-US" sz="2000" b="1" i="0" u="none" strike="noStrike" dirty="0" err="1" smtClean="0">
                          <a:solidFill>
                            <a:srgbClr val="FF0000"/>
                          </a:solidFill>
                          <a:effectLst/>
                          <a:latin typeface="Calibri" charset="0"/>
                        </a:rPr>
                        <a:t>optimised</a:t>
                      </a:r>
                      <a:r>
                        <a:rPr lang="en-US" sz="2000" b="1" i="0" u="none" strike="noStrike" dirty="0" smtClean="0">
                          <a:solidFill>
                            <a:srgbClr val="FF0000"/>
                          </a:solidFill>
                          <a:effectLst/>
                          <a:latin typeface="Calibri" charset="0"/>
                        </a:rPr>
                        <a:t> open-data kit (ODK) systems, genome editing protocols) (</a:t>
                      </a:r>
                      <a:r>
                        <a:rPr lang="en-US" sz="2000" b="1" i="0" u="none" strike="noStrike" dirty="0" err="1" smtClean="0">
                          <a:solidFill>
                            <a:srgbClr val="FF0000"/>
                          </a:solidFill>
                          <a:effectLst/>
                          <a:latin typeface="Calibri" charset="0"/>
                        </a:rPr>
                        <a:t>CapDEV</a:t>
                      </a:r>
                      <a:r>
                        <a:rPr lang="en-US" sz="2000" b="1" i="0" u="none" strike="noStrike" dirty="0" smtClean="0">
                          <a:solidFill>
                            <a:srgbClr val="FF0000"/>
                          </a:solidFill>
                          <a:effectLst/>
                          <a:latin typeface="Calibri" charset="0"/>
                        </a:rPr>
                        <a:t>)</a:t>
                      </a:r>
                      <a:endParaRPr lang="en-US" sz="2000" b="1" i="0" u="none" strike="noStrike" dirty="0">
                        <a:solidFill>
                          <a:srgbClr val="FF0000"/>
                        </a:solidFill>
                        <a:effectLst/>
                        <a:latin typeface="Calibri" charset="0"/>
                      </a:endParaRPr>
                    </a:p>
                  </a:txBody>
                  <a:tcPr marL="6350" marR="6350" marT="6350" marB="0" anchor="ctr"/>
                </a:tc>
              </a:tr>
            </a:tbl>
          </a:graphicData>
        </a:graphic>
      </p:graphicFrame>
      <p:sp>
        <p:nvSpPr>
          <p:cNvPr id="3" name="Rectangle 2"/>
          <p:cNvSpPr/>
          <p:nvPr/>
        </p:nvSpPr>
        <p:spPr>
          <a:xfrm>
            <a:off x="1009290" y="5099240"/>
            <a:ext cx="8403055" cy="646331"/>
          </a:xfrm>
          <a:prstGeom prst="rect">
            <a:avLst/>
          </a:prstGeom>
        </p:spPr>
        <p:txBody>
          <a:bodyPr wrap="square">
            <a:spAutoFit/>
          </a:bodyPr>
          <a:lstStyle/>
          <a:p>
            <a:pPr algn="ctr"/>
            <a:r>
              <a:rPr lang="en-US" b="1" dirty="0" smtClean="0">
                <a:solidFill>
                  <a:srgbClr val="00B050"/>
                </a:solidFill>
              </a:rPr>
              <a:t>Genomi</a:t>
            </a:r>
            <a:r>
              <a:rPr lang="en-US" b="1" dirty="0">
                <a:solidFill>
                  <a:srgbClr val="00B050"/>
                </a:solidFill>
              </a:rPr>
              <a:t>c</a:t>
            </a:r>
            <a:r>
              <a:rPr lang="en-US" b="1" dirty="0" smtClean="0">
                <a:solidFill>
                  <a:srgbClr val="00B050"/>
                </a:solidFill>
              </a:rPr>
              <a:t> tools development and application </a:t>
            </a:r>
            <a:r>
              <a:rPr lang="mr-IN" b="1" dirty="0" smtClean="0">
                <a:solidFill>
                  <a:srgbClr val="00B050"/>
                </a:solidFill>
              </a:rPr>
              <a:t>–</a:t>
            </a:r>
            <a:r>
              <a:rPr lang="en-GB" b="1" dirty="0" smtClean="0">
                <a:solidFill>
                  <a:srgbClr val="00B050"/>
                </a:solidFill>
              </a:rPr>
              <a:t> Breeding scheme </a:t>
            </a:r>
            <a:r>
              <a:rPr lang="mr-IN" b="1" dirty="0" smtClean="0">
                <a:solidFill>
                  <a:srgbClr val="00B050"/>
                </a:solidFill>
              </a:rPr>
              <a:t>–</a:t>
            </a:r>
            <a:r>
              <a:rPr lang="en-US" b="1" dirty="0" smtClean="0">
                <a:solidFill>
                  <a:srgbClr val="00B050"/>
                </a:solidFill>
              </a:rPr>
              <a:t> Field recording tools development </a:t>
            </a:r>
            <a:r>
              <a:rPr lang="mr-IN" b="1" dirty="0" smtClean="0">
                <a:solidFill>
                  <a:srgbClr val="00B050"/>
                </a:solidFill>
              </a:rPr>
              <a:t>–</a:t>
            </a:r>
            <a:r>
              <a:rPr lang="en-US" b="1" dirty="0" smtClean="0">
                <a:solidFill>
                  <a:srgbClr val="00B050"/>
                </a:solidFill>
              </a:rPr>
              <a:t>reproduction technology and gene editing platforms</a:t>
            </a:r>
            <a:endParaRPr lang="en-US" b="1" dirty="0">
              <a:solidFill>
                <a:srgbClr val="00B050"/>
              </a:solidFill>
            </a:endParaRPr>
          </a:p>
        </p:txBody>
      </p:sp>
      <p:pic>
        <p:nvPicPr>
          <p:cNvPr id="8" name="Picture 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657112" y="6083375"/>
            <a:ext cx="1101152" cy="558704"/>
          </a:xfrm>
          <a:prstGeom prst="rect">
            <a:avLst/>
          </a:prstGeom>
        </p:spPr>
      </p:pic>
    </p:spTree>
    <p:extLst>
      <p:ext uri="{BB962C8B-B14F-4D97-AF65-F5344CB8AC3E}">
        <p14:creationId xmlns:p14="http://schemas.microsoft.com/office/powerpoint/2010/main" val="190850941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560512" y="4437112"/>
            <a:ext cx="8820472" cy="2167890"/>
          </a:xfrm>
          <a:prstGeom prst="rect">
            <a:avLst/>
          </a:prstGeom>
        </p:spPr>
      </p:pic>
      <p:sp>
        <p:nvSpPr>
          <p:cNvPr id="2" name="TextBox 1"/>
          <p:cNvSpPr txBox="1"/>
          <p:nvPr/>
        </p:nvSpPr>
        <p:spPr>
          <a:xfrm>
            <a:off x="560512" y="2176642"/>
            <a:ext cx="5554469" cy="769441"/>
          </a:xfrm>
          <a:prstGeom prst="rect">
            <a:avLst/>
          </a:prstGeom>
          <a:noFill/>
        </p:spPr>
        <p:txBody>
          <a:bodyPr wrap="none" rtlCol="0">
            <a:spAutoFit/>
          </a:bodyPr>
          <a:lstStyle/>
          <a:p>
            <a:r>
              <a:rPr lang="en-US" sz="4400" b="1" i="1" dirty="0" smtClean="0"/>
              <a:t>Some highlights </a:t>
            </a:r>
            <a:r>
              <a:rPr lang="mr-IN" sz="4400" b="1" dirty="0" smtClean="0"/>
              <a:t>………</a:t>
            </a:r>
            <a:r>
              <a:rPr lang="en-GB" sz="4400" b="1" dirty="0"/>
              <a:t>..</a:t>
            </a:r>
            <a:endParaRPr lang="en-US" sz="4400" b="1" dirty="0"/>
          </a:p>
        </p:txBody>
      </p:sp>
      <p:sp>
        <p:nvSpPr>
          <p:cNvPr id="3" name="TextBox 2"/>
          <p:cNvSpPr txBox="1"/>
          <p:nvPr/>
        </p:nvSpPr>
        <p:spPr>
          <a:xfrm>
            <a:off x="6543304" y="1099733"/>
            <a:ext cx="3050815" cy="4001095"/>
          </a:xfrm>
          <a:prstGeom prst="rect">
            <a:avLst/>
          </a:prstGeom>
          <a:noFill/>
        </p:spPr>
        <p:txBody>
          <a:bodyPr wrap="square" rtlCol="0">
            <a:spAutoFit/>
          </a:bodyPr>
          <a:lstStyle/>
          <a:p>
            <a:r>
              <a:rPr lang="en-US" sz="2400" b="1" dirty="0" smtClean="0"/>
              <a:t>Development of tailored DNA chips for dairy cattle crossbred </a:t>
            </a:r>
          </a:p>
          <a:p>
            <a:endParaRPr lang="en-US" sz="1600" b="1" dirty="0" smtClean="0"/>
          </a:p>
          <a:p>
            <a:r>
              <a:rPr lang="en-US" sz="2400" b="1" dirty="0" smtClean="0"/>
              <a:t>Field solution for artificial insemination </a:t>
            </a:r>
            <a:r>
              <a:rPr lang="en-US" sz="2400" b="1" dirty="0"/>
              <a:t>of Ethiopian </a:t>
            </a:r>
            <a:r>
              <a:rPr lang="en-US" sz="2400" b="1" dirty="0" smtClean="0"/>
              <a:t>sheep breeds</a:t>
            </a:r>
            <a:endParaRPr lang="en-US" sz="2400" b="1" dirty="0"/>
          </a:p>
          <a:p>
            <a:endParaRPr lang="en-US" sz="2400" b="1" dirty="0" smtClean="0"/>
          </a:p>
          <a:p>
            <a:endParaRPr lang="en-US" sz="2800" b="1" dirty="0" smtClean="0"/>
          </a:p>
          <a:p>
            <a:endParaRPr lang="en-US" dirty="0"/>
          </a:p>
        </p:txBody>
      </p:sp>
      <p:graphicFrame>
        <p:nvGraphicFramePr>
          <p:cNvPr id="6" name="Object 5"/>
          <p:cNvGraphicFramePr>
            <a:graphicFrameLocks noChangeAspect="1"/>
          </p:cNvGraphicFramePr>
          <p:nvPr>
            <p:extLst/>
          </p:nvPr>
        </p:nvGraphicFramePr>
        <p:xfrm>
          <a:off x="228886" y="335981"/>
          <a:ext cx="968036" cy="808970"/>
        </p:xfrm>
        <a:graphic>
          <a:graphicData uri="http://schemas.openxmlformats.org/presentationml/2006/ole">
            <mc:AlternateContent xmlns:mc="http://schemas.openxmlformats.org/markup-compatibility/2006">
              <mc:Choice xmlns:v="urn:schemas-microsoft-com:vml" Requires="v">
                <p:oleObj spid="_x0000_s33870" name="Photo Editor Photo" r:id="rId5" imgW="2179509" imgH="1980952" progId="MSPhotoEd.3">
                  <p:embed/>
                </p:oleObj>
              </mc:Choice>
              <mc:Fallback>
                <p:oleObj name="Photo Editor Photo" r:id="rId5" imgW="2179509" imgH="1980952" progId="MSPhotoEd.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8886" y="335981"/>
                        <a:ext cx="968036" cy="808970"/>
                      </a:xfrm>
                      <a:prstGeom prst="rect">
                        <a:avLst/>
                      </a:prstGeom>
                      <a:noFill/>
                      <a:ln>
                        <a:noFill/>
                      </a:ln>
                      <a:effectLst/>
                      <a:extLst/>
                    </p:spPr>
                  </p:pic>
                </p:oleObj>
              </mc:Fallback>
            </mc:AlternateContent>
          </a:graphicData>
        </a:graphic>
      </p:graphicFrame>
      <p:sp>
        <p:nvSpPr>
          <p:cNvPr id="7" name="TextBox 6"/>
          <p:cNvSpPr txBox="1"/>
          <p:nvPr/>
        </p:nvSpPr>
        <p:spPr>
          <a:xfrm>
            <a:off x="4231105" y="6268444"/>
            <a:ext cx="184666" cy="369332"/>
          </a:xfrm>
          <a:prstGeom prst="rect">
            <a:avLst/>
          </a:prstGeom>
          <a:noFill/>
        </p:spPr>
        <p:txBody>
          <a:bodyPr wrap="none" rtlCol="0">
            <a:spAutoFit/>
          </a:bodyPr>
          <a:lstStyle/>
          <a:p>
            <a:endParaRPr lang="en-US" dirty="0"/>
          </a:p>
        </p:txBody>
      </p:sp>
      <p:pic>
        <p:nvPicPr>
          <p:cNvPr id="8" name="Picture 2"/>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7735596" y="308417"/>
            <a:ext cx="1931244" cy="86409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 name="Picture 9" descr="Screen Shot 2017-04-23 at 10.04.18 AM.png"/>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546705" y="115757"/>
            <a:ext cx="2244305" cy="998994"/>
          </a:xfrm>
          <a:prstGeom prst="rect">
            <a:avLst/>
          </a:prstGeom>
        </p:spPr>
      </p:pic>
      <p:pic>
        <p:nvPicPr>
          <p:cNvPr id="11" name="Picture 10"/>
          <p:cNvPicPr>
            <a:picLocks noChangeAspect="1"/>
          </p:cNvPicPr>
          <p:nvPr/>
        </p:nvPicPr>
        <p:blipFill rotWithShape="1">
          <a:blip r:embed="rId9" cstate="email">
            <a:extLst>
              <a:ext uri="{28A0092B-C50C-407E-A947-70E740481C1C}">
                <a14:useLocalDpi xmlns:a14="http://schemas.microsoft.com/office/drawing/2010/main"/>
              </a:ext>
            </a:extLst>
          </a:blip>
          <a:srcRect/>
          <a:stretch/>
        </p:blipFill>
        <p:spPr>
          <a:xfrm>
            <a:off x="1496708" y="139429"/>
            <a:ext cx="1524788" cy="1011156"/>
          </a:xfrm>
          <a:prstGeom prst="rect">
            <a:avLst/>
          </a:prstGeom>
        </p:spPr>
      </p:pic>
      <p:pic>
        <p:nvPicPr>
          <p:cNvPr id="12" name="Picture 4" descr="http://www.cgiar-csi.org/wp-content/uploads/2014/10/ICARDA-NEW-LOGO-1.jpg"/>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3021496" y="413503"/>
            <a:ext cx="1489584" cy="463007"/>
          </a:xfrm>
          <a:prstGeom prst="rect">
            <a:avLst/>
          </a:prstGeom>
          <a:noFill/>
          <a:extLst>
            <a:ext uri="{909E8E84-426E-40dd-AFC4-6F175D3DCCD1}">
              <a14:hiddenFill xmlns:a14="http://schemas.microsoft.com/office/drawing/2010/main" xmlns="">
                <a:solidFill>
                  <a:srgbClr val="FFFFFF"/>
                </a:solidFill>
              </a14:hiddenFill>
            </a:ext>
          </a:extLst>
        </p:spPr>
      </p:pic>
      <p:pic>
        <p:nvPicPr>
          <p:cNvPr id="4" name="Picture 3"/>
          <p:cNvPicPr>
            <a:picLocks noChangeAspect="1"/>
          </p:cNvPicPr>
          <p:nvPr/>
        </p:nvPicPr>
        <p:blipFill rotWithShape="1">
          <a:blip r:embed="rId11" cstate="email">
            <a:extLst>
              <a:ext uri="{28A0092B-C50C-407E-A947-70E740481C1C}">
                <a14:useLocalDpi xmlns:a14="http://schemas.microsoft.com/office/drawing/2010/main"/>
              </a:ext>
            </a:extLst>
          </a:blip>
          <a:srcRect/>
          <a:stretch/>
        </p:blipFill>
        <p:spPr>
          <a:xfrm>
            <a:off x="6643396" y="114302"/>
            <a:ext cx="1092200" cy="900114"/>
          </a:xfrm>
          <a:prstGeom prst="rect">
            <a:avLst/>
          </a:prstGeom>
        </p:spPr>
      </p:pic>
    </p:spTree>
    <p:extLst>
      <p:ext uri="{BB962C8B-B14F-4D97-AF65-F5344CB8AC3E}">
        <p14:creationId xmlns:p14="http://schemas.microsoft.com/office/powerpoint/2010/main" val="1920304731"/>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4" name="Rectangle 4"/>
          <p:cNvSpPr>
            <a:spLocks noChangeArrowheads="1"/>
          </p:cNvSpPr>
          <p:nvPr/>
        </p:nvSpPr>
        <p:spPr bwMode="auto">
          <a:xfrm>
            <a:off x="228600" y="381000"/>
            <a:ext cx="9753600" cy="1143000"/>
          </a:xfrm>
          <a:prstGeom prst="rect">
            <a:avLst/>
          </a:prstGeom>
          <a:noFill/>
          <a:ln w="9525">
            <a:noFill/>
            <a:miter lim="800000"/>
            <a:headEnd/>
            <a:tailEnd/>
          </a:ln>
          <a:effectLst/>
        </p:spPr>
        <p:txBody>
          <a:bodyPr anchor="ctr"/>
          <a:lstStyle/>
          <a:p>
            <a:pPr algn="ctr"/>
            <a:r>
              <a:rPr lang="en-US" sz="4000" b="1">
                <a:solidFill>
                  <a:schemeClr val="tx2"/>
                </a:solidFill>
                <a:effectLst>
                  <a:outerShdw blurRad="38100" dist="38100" dir="2700000" algn="tl">
                    <a:srgbClr val="C0C0C0"/>
                  </a:outerShdw>
                </a:effectLst>
                <a:latin typeface="Times New Roman" pitchFamily="18" charset="0"/>
                <a:cs typeface="Times New Roman" pitchFamily="18" charset="0"/>
              </a:rPr>
              <a:t/>
            </a:r>
            <a:br>
              <a:rPr lang="en-US" sz="4000" b="1">
                <a:solidFill>
                  <a:schemeClr val="tx2"/>
                </a:solidFill>
                <a:effectLst>
                  <a:outerShdw blurRad="38100" dist="38100" dir="2700000" algn="tl">
                    <a:srgbClr val="C0C0C0"/>
                  </a:outerShdw>
                </a:effectLst>
                <a:latin typeface="Times New Roman" pitchFamily="18" charset="0"/>
                <a:cs typeface="Times New Roman" pitchFamily="18" charset="0"/>
              </a:rPr>
            </a:br>
            <a:endParaRPr lang="en-GB" sz="2400" b="1">
              <a:solidFill>
                <a:schemeClr val="tx2"/>
              </a:solidFill>
              <a:effectLst>
                <a:outerShdw blurRad="38100" dist="38100" dir="2700000" algn="tl">
                  <a:srgbClr val="C0C0C0"/>
                </a:outerShdw>
              </a:effectLst>
              <a:latin typeface="Times New Roman" pitchFamily="18" charset="0"/>
            </a:endParaRPr>
          </a:p>
          <a:p>
            <a:pPr algn="ctr"/>
            <a:r>
              <a:rPr lang="en-GB" sz="2400" b="1" i="1">
                <a:solidFill>
                  <a:schemeClr val="tx2"/>
                </a:solidFill>
                <a:effectLst>
                  <a:outerShdw blurRad="38100" dist="38100" dir="2700000" algn="tl">
                    <a:srgbClr val="C0C0C0"/>
                  </a:outerShdw>
                </a:effectLst>
                <a:latin typeface="Times New Roman" pitchFamily="18" charset="0"/>
              </a:rPr>
              <a:t/>
            </a:r>
            <a:br>
              <a:rPr lang="en-GB" sz="2400" b="1" i="1">
                <a:solidFill>
                  <a:schemeClr val="tx2"/>
                </a:solidFill>
                <a:effectLst>
                  <a:outerShdw blurRad="38100" dist="38100" dir="2700000" algn="tl">
                    <a:srgbClr val="C0C0C0"/>
                  </a:outerShdw>
                </a:effectLst>
                <a:latin typeface="Times New Roman" pitchFamily="18" charset="0"/>
              </a:rPr>
            </a:br>
            <a:r>
              <a:rPr lang="en-GB" sz="2400" b="1" i="1">
                <a:solidFill>
                  <a:schemeClr val="tx2"/>
                </a:solidFill>
                <a:effectLst>
                  <a:outerShdw blurRad="38100" dist="38100" dir="2700000" algn="tl">
                    <a:srgbClr val="C0C0C0"/>
                  </a:outerShdw>
                </a:effectLst>
                <a:latin typeface="Times New Roman" pitchFamily="18" charset="0"/>
              </a:rPr>
              <a:t/>
            </a:r>
            <a:br>
              <a:rPr lang="en-GB" sz="2400" b="1" i="1">
                <a:solidFill>
                  <a:schemeClr val="tx2"/>
                </a:solidFill>
                <a:effectLst>
                  <a:outerShdw blurRad="38100" dist="38100" dir="2700000" algn="tl">
                    <a:srgbClr val="C0C0C0"/>
                  </a:outerShdw>
                </a:effectLst>
                <a:latin typeface="Times New Roman" pitchFamily="18" charset="0"/>
              </a:rPr>
            </a:br>
            <a:r>
              <a:rPr lang="en-GB" sz="2400">
                <a:solidFill>
                  <a:schemeClr val="tx2"/>
                </a:solidFill>
                <a:effectLst>
                  <a:outerShdw blurRad="38100" dist="38100" dir="2700000" algn="tl">
                    <a:srgbClr val="C0C0C0"/>
                  </a:outerShdw>
                </a:effectLst>
                <a:latin typeface="Times New Roman" pitchFamily="18" charset="0"/>
              </a:rPr>
              <a:t/>
            </a:r>
            <a:br>
              <a:rPr lang="en-GB" sz="2400">
                <a:solidFill>
                  <a:schemeClr val="tx2"/>
                </a:solidFill>
                <a:effectLst>
                  <a:outerShdw blurRad="38100" dist="38100" dir="2700000" algn="tl">
                    <a:srgbClr val="C0C0C0"/>
                  </a:outerShdw>
                </a:effectLst>
                <a:latin typeface="Times New Roman" pitchFamily="18" charset="0"/>
              </a:rPr>
            </a:br>
            <a:endParaRPr lang="en-GB" sz="2400">
              <a:solidFill>
                <a:schemeClr val="tx2"/>
              </a:solidFill>
              <a:effectLst>
                <a:outerShdw blurRad="38100" dist="38100" dir="2700000" algn="tl">
                  <a:srgbClr val="C0C0C0"/>
                </a:outerShdw>
              </a:effectLst>
              <a:latin typeface="Times New Roman" pitchFamily="18" charset="0"/>
            </a:endParaRPr>
          </a:p>
        </p:txBody>
      </p:sp>
      <p:pic>
        <p:nvPicPr>
          <p:cNvPr id="5" name="Picture 2" descr="Kenya_DairyWomanB"/>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74941" y="1196938"/>
            <a:ext cx="4114226" cy="5328592"/>
          </a:xfrm>
          <a:prstGeom prst="rect">
            <a:avLst/>
          </a:prstGeom>
          <a:solidFill>
            <a:schemeClr val="tx1"/>
          </a:solidFill>
          <a:ln>
            <a:noFill/>
          </a:ln>
          <a:extLst/>
        </p:spPr>
      </p:pic>
      <p:sp>
        <p:nvSpPr>
          <p:cNvPr id="2" name="TextBox 1"/>
          <p:cNvSpPr txBox="1"/>
          <p:nvPr/>
        </p:nvSpPr>
        <p:spPr>
          <a:xfrm>
            <a:off x="5353730" y="5951021"/>
            <a:ext cx="3919750" cy="369332"/>
          </a:xfrm>
          <a:prstGeom prst="rect">
            <a:avLst/>
          </a:prstGeom>
          <a:noFill/>
        </p:spPr>
        <p:txBody>
          <a:bodyPr wrap="square" rtlCol="0">
            <a:spAutoFit/>
          </a:bodyPr>
          <a:lstStyle/>
          <a:p>
            <a:pPr algn="ctr"/>
            <a:r>
              <a:rPr lang="en-US" dirty="0">
                <a:solidFill>
                  <a:schemeClr val="bg1"/>
                </a:solidFill>
              </a:rPr>
              <a:t>African cattle adaptation</a:t>
            </a:r>
          </a:p>
        </p:txBody>
      </p:sp>
      <p:sp>
        <p:nvSpPr>
          <p:cNvPr id="9" name="TextBox 8"/>
          <p:cNvSpPr txBox="1"/>
          <p:nvPr/>
        </p:nvSpPr>
        <p:spPr>
          <a:xfrm>
            <a:off x="774941" y="395372"/>
            <a:ext cx="3919750" cy="369332"/>
          </a:xfrm>
          <a:prstGeom prst="rect">
            <a:avLst/>
          </a:prstGeom>
          <a:noFill/>
        </p:spPr>
        <p:txBody>
          <a:bodyPr wrap="square" rtlCol="0">
            <a:spAutoFit/>
          </a:bodyPr>
          <a:lstStyle/>
          <a:p>
            <a:pPr algn="ctr"/>
            <a:r>
              <a:rPr lang="en-US" dirty="0">
                <a:solidFill>
                  <a:schemeClr val="bg1"/>
                </a:solidFill>
              </a:rPr>
              <a:t>Chicken diversity </a:t>
            </a:r>
          </a:p>
        </p:txBody>
      </p:sp>
      <p:sp>
        <p:nvSpPr>
          <p:cNvPr id="10" name="TextBox 5"/>
          <p:cNvSpPr txBox="1">
            <a:spLocks noChangeArrowheads="1"/>
          </p:cNvSpPr>
          <p:nvPr/>
        </p:nvSpPr>
        <p:spPr bwMode="auto">
          <a:xfrm>
            <a:off x="3346598" y="6150496"/>
            <a:ext cx="1534394"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charset="0"/>
                <a:ea typeface="ＭＳ Ｐゴシック" charset="-128"/>
              </a:defRPr>
            </a:lvl1pPr>
            <a:lvl2pPr marL="742950" indent="-285750" eaLnBrk="0" hangingPunct="0">
              <a:defRPr sz="2400">
                <a:solidFill>
                  <a:schemeClr val="tx1"/>
                </a:solidFill>
                <a:latin typeface="Calibri" charset="0"/>
                <a:ea typeface="ＭＳ Ｐゴシック" charset="-128"/>
              </a:defRPr>
            </a:lvl2pPr>
            <a:lvl3pPr marL="1143000" indent="-228600" eaLnBrk="0" hangingPunct="0">
              <a:defRPr sz="2400">
                <a:solidFill>
                  <a:schemeClr val="tx1"/>
                </a:solidFill>
                <a:latin typeface="Calibri" charset="0"/>
                <a:ea typeface="ＭＳ Ｐゴシック" charset="-128"/>
              </a:defRPr>
            </a:lvl3pPr>
            <a:lvl4pPr marL="1600200" indent="-228600" eaLnBrk="0" hangingPunct="0">
              <a:defRPr sz="2400">
                <a:solidFill>
                  <a:schemeClr val="tx1"/>
                </a:solidFill>
                <a:latin typeface="Calibri" charset="0"/>
                <a:ea typeface="ＭＳ Ｐゴシック" charset="-128"/>
              </a:defRPr>
            </a:lvl4pPr>
            <a:lvl5pPr marL="2057400" indent="-228600" eaLnBrk="0" hangingPunct="0">
              <a:defRPr sz="2400">
                <a:solidFill>
                  <a:schemeClr val="tx1"/>
                </a:solidFill>
                <a:latin typeface="Calibri" charset="0"/>
                <a:ea typeface="ＭＳ Ｐゴシック" charset="-128"/>
              </a:defRPr>
            </a:lvl5pPr>
            <a:lvl6pPr marL="2514600" indent="-228600" defTabSz="457200" eaLnBrk="0" fontAlgn="base" hangingPunct="0">
              <a:spcBef>
                <a:spcPct val="0"/>
              </a:spcBef>
              <a:spcAft>
                <a:spcPct val="0"/>
              </a:spcAft>
              <a:defRPr sz="2400">
                <a:solidFill>
                  <a:schemeClr val="tx1"/>
                </a:solidFill>
                <a:latin typeface="Calibri" charset="0"/>
                <a:ea typeface="ＭＳ Ｐゴシック" charset="-128"/>
              </a:defRPr>
            </a:lvl6pPr>
            <a:lvl7pPr marL="2971800" indent="-228600" defTabSz="457200" eaLnBrk="0" fontAlgn="base" hangingPunct="0">
              <a:spcBef>
                <a:spcPct val="0"/>
              </a:spcBef>
              <a:spcAft>
                <a:spcPct val="0"/>
              </a:spcAft>
              <a:defRPr sz="2400">
                <a:solidFill>
                  <a:schemeClr val="tx1"/>
                </a:solidFill>
                <a:latin typeface="Calibri" charset="0"/>
                <a:ea typeface="ＭＳ Ｐゴシック" charset="-128"/>
              </a:defRPr>
            </a:lvl7pPr>
            <a:lvl8pPr marL="3429000" indent="-228600" defTabSz="457200" eaLnBrk="0" fontAlgn="base" hangingPunct="0">
              <a:spcBef>
                <a:spcPct val="0"/>
              </a:spcBef>
              <a:spcAft>
                <a:spcPct val="0"/>
              </a:spcAft>
              <a:defRPr sz="2400">
                <a:solidFill>
                  <a:schemeClr val="tx1"/>
                </a:solidFill>
                <a:latin typeface="Calibri" charset="0"/>
                <a:ea typeface="ＭＳ Ｐゴシック" charset="-128"/>
              </a:defRPr>
            </a:lvl8pPr>
            <a:lvl9pPr marL="3886200" indent="-228600" defTabSz="457200" eaLnBrk="0" fontAlgn="base" hangingPunct="0">
              <a:spcBef>
                <a:spcPct val="0"/>
              </a:spcBef>
              <a:spcAft>
                <a:spcPct val="0"/>
              </a:spcAft>
              <a:defRPr sz="2400">
                <a:solidFill>
                  <a:schemeClr val="tx1"/>
                </a:solidFill>
                <a:latin typeface="Calibri" charset="0"/>
                <a:ea typeface="ＭＳ Ｐゴシック" charset="-128"/>
              </a:defRPr>
            </a:lvl9pPr>
          </a:lstStyle>
          <a:p>
            <a:pPr eaLnBrk="1" hangingPunct="1"/>
            <a:r>
              <a:rPr lang="en-US" altLang="x-none" sz="900" i="1" dirty="0">
                <a:solidFill>
                  <a:srgbClr val="FFFFFF"/>
                </a:solidFill>
              </a:rPr>
              <a:t>Photo credit </a:t>
            </a:r>
            <a:r>
              <a:rPr lang="en-US" altLang="x-none" sz="900" i="1">
                <a:solidFill>
                  <a:srgbClr val="FFFFFF"/>
                </a:solidFill>
              </a:rPr>
              <a:t>Camille Hanotte</a:t>
            </a:r>
            <a:endParaRPr lang="en-US" altLang="x-none" sz="900" i="1" dirty="0">
              <a:solidFill>
                <a:srgbClr val="FFFFFF"/>
              </a:solidFill>
            </a:endParaRPr>
          </a:p>
        </p:txBody>
      </p:sp>
      <p:sp>
        <p:nvSpPr>
          <p:cNvPr id="3" name="TextBox 2"/>
          <p:cNvSpPr txBox="1"/>
          <p:nvPr/>
        </p:nvSpPr>
        <p:spPr>
          <a:xfrm>
            <a:off x="991175" y="102985"/>
            <a:ext cx="7128939" cy="584775"/>
          </a:xfrm>
          <a:prstGeom prst="rect">
            <a:avLst/>
          </a:prstGeom>
          <a:noFill/>
        </p:spPr>
        <p:txBody>
          <a:bodyPr wrap="none" rtlCol="0">
            <a:spAutoFit/>
          </a:bodyPr>
          <a:lstStyle/>
          <a:p>
            <a:r>
              <a:rPr lang="en-US" sz="3200" b="1" dirty="0"/>
              <a:t>Research in development project - ADGG</a:t>
            </a:r>
          </a:p>
        </p:txBody>
      </p:sp>
      <p:pic>
        <p:nvPicPr>
          <p:cNvPr id="11" name="Picture 10" descr="cid:5507a170-d2f2-44d4-a37d-754333347287@eurprd03.prod.outlook.com"/>
          <p:cNvPicPr/>
          <p:nvPr/>
        </p:nvPicPr>
        <p:blipFill>
          <a:blip r:embed="rId4" r:link="rId5" cstate="email">
            <a:extLst>
              <a:ext uri="{28A0092B-C50C-407E-A947-70E740481C1C}">
                <a14:useLocalDpi xmlns:a14="http://schemas.microsoft.com/office/drawing/2010/main"/>
              </a:ext>
            </a:extLst>
          </a:blip>
          <a:srcRect/>
          <a:stretch>
            <a:fillRect/>
          </a:stretch>
        </p:blipFill>
        <p:spPr bwMode="auto">
          <a:xfrm>
            <a:off x="5328951" y="1496567"/>
            <a:ext cx="3868271" cy="1333817"/>
          </a:xfrm>
          <a:prstGeom prst="rect">
            <a:avLst/>
          </a:prstGeom>
          <a:noFill/>
          <a:ln>
            <a:noFill/>
          </a:ln>
        </p:spPr>
      </p:pic>
      <p:pic>
        <p:nvPicPr>
          <p:cNvPr id="12" name="Picture 11" descr="5089912397_418c1f0091_b.jp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537176" y="3474318"/>
            <a:ext cx="1894850" cy="2732850"/>
          </a:xfrm>
          <a:prstGeom prst="rect">
            <a:avLst/>
          </a:prstGeom>
        </p:spPr>
      </p:pic>
      <p:sp>
        <p:nvSpPr>
          <p:cNvPr id="4" name="TextBox 3"/>
          <p:cNvSpPr txBox="1"/>
          <p:nvPr/>
        </p:nvSpPr>
        <p:spPr>
          <a:xfrm>
            <a:off x="7473281" y="997459"/>
            <a:ext cx="1718779" cy="369332"/>
          </a:xfrm>
          <a:prstGeom prst="rect">
            <a:avLst/>
          </a:prstGeom>
          <a:noFill/>
        </p:spPr>
        <p:txBody>
          <a:bodyPr wrap="square" rtlCol="0">
            <a:spAutoFit/>
          </a:bodyPr>
          <a:lstStyle/>
          <a:p>
            <a:r>
              <a:rPr lang="en-US" b="1" dirty="0"/>
              <a:t>2015-2018</a:t>
            </a:r>
          </a:p>
        </p:txBody>
      </p:sp>
    </p:spTree>
    <p:extLst>
      <p:ext uri="{BB962C8B-B14F-4D97-AF65-F5344CB8AC3E}">
        <p14:creationId xmlns:p14="http://schemas.microsoft.com/office/powerpoint/2010/main" val="1071005140"/>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381001" y="43934"/>
            <a:ext cx="184731" cy="3693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6" name="Chart 5"/>
          <p:cNvGraphicFramePr/>
          <p:nvPr>
            <p:extLst/>
          </p:nvPr>
        </p:nvGraphicFramePr>
        <p:xfrm>
          <a:off x="533400" y="1549443"/>
          <a:ext cx="7467600" cy="4717451"/>
        </p:xfrm>
        <a:graphic>
          <a:graphicData uri="http://schemas.openxmlformats.org/drawingml/2006/chart">
            <c:chart xmlns:c="http://schemas.openxmlformats.org/drawingml/2006/chart" xmlns:r="http://schemas.openxmlformats.org/officeDocument/2006/relationships" r:id="rId3"/>
          </a:graphicData>
        </a:graphic>
      </p:graphicFrame>
      <p:sp>
        <p:nvSpPr>
          <p:cNvPr id="4" name="Rectangle 3"/>
          <p:cNvSpPr>
            <a:spLocks noChangeArrowheads="1"/>
          </p:cNvSpPr>
          <p:nvPr/>
        </p:nvSpPr>
        <p:spPr bwMode="auto">
          <a:xfrm>
            <a:off x="1066800" y="6067454"/>
            <a:ext cx="8458200" cy="3693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gn="ctr" fontAlgn="base">
              <a:spcBef>
                <a:spcPct val="0"/>
              </a:spcBef>
              <a:spcAft>
                <a:spcPct val="0"/>
              </a:spcAft>
            </a:pPr>
            <a:r>
              <a:rPr lang="en-US" altLang="en-US" dirty="0">
                <a:solidFill>
                  <a:srgbClr val="000000"/>
                </a:solidFill>
                <a:ea typeface="Calibri" pitchFamily="34" charset="0"/>
                <a:cs typeface="Times New Roman" pitchFamily="18" charset="0"/>
              </a:rPr>
              <a:t>Lactation milk off-take per cow, in liters, for a 365 day lactation</a:t>
            </a:r>
            <a:endParaRPr lang="en-US" altLang="en-US" dirty="0">
              <a:solidFill>
                <a:srgbClr val="000000"/>
              </a:solidFill>
              <a:latin typeface="Arial" pitchFamily="34" charset="0"/>
              <a:cs typeface="Arial" pitchFamily="34" charset="0"/>
            </a:endParaRPr>
          </a:p>
        </p:txBody>
      </p:sp>
      <p:pic>
        <p:nvPicPr>
          <p:cNvPr id="13" name="Picture 12"/>
          <p:cNvPicPr/>
          <p:nvPr/>
        </p:nvPicPr>
        <p:blipFill rotWithShape="1">
          <a:blip r:embed="rId4" cstate="email">
            <a:extLst>
              <a:ext uri="{28A0092B-C50C-407E-A947-70E740481C1C}">
                <a14:useLocalDpi xmlns:a14="http://schemas.microsoft.com/office/drawing/2010/main"/>
              </a:ext>
            </a:extLst>
          </a:blip>
          <a:srcRect/>
          <a:stretch/>
        </p:blipFill>
        <p:spPr>
          <a:xfrm>
            <a:off x="7635240" y="1905000"/>
            <a:ext cx="1889760" cy="3132786"/>
          </a:xfrm>
          <a:prstGeom prst="rect">
            <a:avLst/>
          </a:prstGeom>
        </p:spPr>
      </p:pic>
      <p:sp>
        <p:nvSpPr>
          <p:cNvPr id="5" name="Title 4"/>
          <p:cNvSpPr>
            <a:spLocks noGrp="1"/>
          </p:cNvSpPr>
          <p:nvPr>
            <p:ph type="title"/>
          </p:nvPr>
        </p:nvSpPr>
        <p:spPr>
          <a:xfrm>
            <a:off x="899864" y="269776"/>
            <a:ext cx="8229600" cy="1143000"/>
          </a:xfrm>
        </p:spPr>
        <p:txBody>
          <a:bodyPr/>
          <a:lstStyle/>
          <a:p>
            <a:r>
              <a:rPr lang="en-US" dirty="0" smtClean="0"/>
              <a:t>Cattle milk yield in Senegal </a:t>
            </a:r>
            <a:endParaRPr lang="en-US" dirty="0"/>
          </a:p>
        </p:txBody>
      </p:sp>
      <p:sp>
        <p:nvSpPr>
          <p:cNvPr id="8" name="TextBox 7"/>
          <p:cNvSpPr txBox="1"/>
          <p:nvPr/>
        </p:nvSpPr>
        <p:spPr>
          <a:xfrm>
            <a:off x="5601072" y="1282669"/>
            <a:ext cx="3832788" cy="369332"/>
          </a:xfrm>
          <a:prstGeom prst="rect">
            <a:avLst/>
          </a:prstGeom>
          <a:noFill/>
        </p:spPr>
        <p:txBody>
          <a:bodyPr wrap="none" rtlCol="0">
            <a:spAutoFit/>
          </a:bodyPr>
          <a:lstStyle/>
          <a:p>
            <a:r>
              <a:rPr lang="en-US" dirty="0"/>
              <a:t>Karen Marshall Food Africa project ILRI </a:t>
            </a:r>
          </a:p>
        </p:txBody>
      </p:sp>
      <p:sp>
        <p:nvSpPr>
          <p:cNvPr id="9" name="Curved Down Arrow 8"/>
          <p:cNvSpPr/>
          <p:nvPr/>
        </p:nvSpPr>
        <p:spPr>
          <a:xfrm>
            <a:off x="2720752" y="2683768"/>
            <a:ext cx="2664296" cy="529208"/>
          </a:xfrm>
          <a:prstGeom prst="curvedDownArrow">
            <a:avLst>
              <a:gd name="adj1" fmla="val 0"/>
              <a:gd name="adj2" fmla="val 50000"/>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441441251"/>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57200" y="6400585"/>
            <a:ext cx="4876800" cy="369332"/>
          </a:xfrm>
          <a:prstGeom prst="rect">
            <a:avLst/>
          </a:prstGeom>
          <a:solidFill>
            <a:schemeClr val="accent6">
              <a:lumMod val="40000"/>
              <a:lumOff val="60000"/>
            </a:schemeClr>
          </a:solidFill>
        </p:spPr>
        <p:txBody>
          <a:bodyPr wrap="square" rtlCol="0">
            <a:spAutoFit/>
          </a:bodyPr>
          <a:lstStyle/>
          <a:p>
            <a:pPr algn="ctr"/>
            <a:r>
              <a:rPr lang="en-US" dirty="0"/>
              <a:t>Herd size of 8 cows; non-transhumant; public AI</a:t>
            </a:r>
          </a:p>
        </p:txBody>
      </p:sp>
      <p:grpSp>
        <p:nvGrpSpPr>
          <p:cNvPr id="11" name="Group 10"/>
          <p:cNvGrpSpPr/>
          <p:nvPr/>
        </p:nvGrpSpPr>
        <p:grpSpPr>
          <a:xfrm>
            <a:off x="1371600" y="1340768"/>
            <a:ext cx="7086600" cy="4602832"/>
            <a:chOff x="685800" y="1264568"/>
            <a:chExt cx="7086600" cy="4602832"/>
          </a:xfrm>
        </p:grpSpPr>
        <p:grpSp>
          <p:nvGrpSpPr>
            <p:cNvPr id="8" name="Group 7"/>
            <p:cNvGrpSpPr/>
            <p:nvPr/>
          </p:nvGrpSpPr>
          <p:grpSpPr>
            <a:xfrm>
              <a:off x="685800" y="1264568"/>
              <a:ext cx="7086600" cy="4602832"/>
              <a:chOff x="838200" y="1264568"/>
              <a:chExt cx="7086600" cy="4602832"/>
            </a:xfrm>
          </p:grpSpPr>
          <p:graphicFrame>
            <p:nvGraphicFramePr>
              <p:cNvPr id="4" name="Chart 3"/>
              <p:cNvGraphicFramePr/>
              <p:nvPr>
                <p:extLst/>
              </p:nvPr>
            </p:nvGraphicFramePr>
            <p:xfrm>
              <a:off x="838200" y="2057400"/>
              <a:ext cx="7086600" cy="3810000"/>
            </p:xfrm>
            <a:graphic>
              <a:graphicData uri="http://schemas.openxmlformats.org/drawingml/2006/chart">
                <c:chart xmlns:c="http://schemas.openxmlformats.org/drawingml/2006/chart" xmlns:r="http://schemas.openxmlformats.org/officeDocument/2006/relationships" r:id="rId2"/>
              </a:graphicData>
            </a:graphic>
          </p:graphicFrame>
          <p:sp>
            <p:nvSpPr>
              <p:cNvPr id="3" name="Curved Down Arrow 2"/>
              <p:cNvSpPr/>
              <p:nvPr/>
            </p:nvSpPr>
            <p:spPr>
              <a:xfrm>
                <a:off x="2209800" y="1752600"/>
                <a:ext cx="4419600" cy="457200"/>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6" name="TextBox 5"/>
              <p:cNvSpPr txBox="1"/>
              <p:nvPr/>
            </p:nvSpPr>
            <p:spPr>
              <a:xfrm>
                <a:off x="3447256" y="1264568"/>
                <a:ext cx="3276600" cy="400110"/>
              </a:xfrm>
              <a:prstGeom prst="rect">
                <a:avLst/>
              </a:prstGeom>
              <a:noFill/>
            </p:spPr>
            <p:txBody>
              <a:bodyPr wrap="square" rtlCol="0">
                <a:spAutoFit/>
              </a:bodyPr>
              <a:lstStyle/>
              <a:p>
                <a:r>
                  <a:rPr lang="en-US" sz="2000" b="1" dirty="0">
                    <a:solidFill>
                      <a:srgbClr val="FF5050"/>
                    </a:solidFill>
                  </a:rPr>
                  <a:t>8.0 fold difference</a:t>
                </a:r>
              </a:p>
            </p:txBody>
          </p:sp>
        </p:grpSp>
        <p:sp>
          <p:nvSpPr>
            <p:cNvPr id="9" name="Curved Down Arrow 8"/>
            <p:cNvSpPr/>
            <p:nvPr/>
          </p:nvSpPr>
          <p:spPr>
            <a:xfrm>
              <a:off x="2055125" y="3581400"/>
              <a:ext cx="992875" cy="228600"/>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TextBox 9"/>
            <p:cNvSpPr txBox="1"/>
            <p:nvPr/>
          </p:nvSpPr>
          <p:spPr>
            <a:xfrm>
              <a:off x="1752600" y="3181290"/>
              <a:ext cx="2197290" cy="400110"/>
            </a:xfrm>
            <a:prstGeom prst="rect">
              <a:avLst/>
            </a:prstGeom>
            <a:noFill/>
          </p:spPr>
          <p:txBody>
            <a:bodyPr wrap="square" rtlCol="0">
              <a:spAutoFit/>
            </a:bodyPr>
            <a:lstStyle/>
            <a:p>
              <a:r>
                <a:rPr lang="en-US" sz="2000" b="1" dirty="0">
                  <a:solidFill>
                    <a:srgbClr val="FF5050"/>
                  </a:solidFill>
                </a:rPr>
                <a:t>2.4 fold difference</a:t>
              </a:r>
            </a:p>
          </p:txBody>
        </p:sp>
      </p:grpSp>
      <p:sp>
        <p:nvSpPr>
          <p:cNvPr id="7" name="Title 6"/>
          <p:cNvSpPr>
            <a:spLocks noGrp="1"/>
          </p:cNvSpPr>
          <p:nvPr>
            <p:ph type="title"/>
          </p:nvPr>
        </p:nvSpPr>
        <p:spPr>
          <a:xfrm>
            <a:off x="560512" y="44624"/>
            <a:ext cx="8856984" cy="1143000"/>
          </a:xfrm>
        </p:spPr>
        <p:txBody>
          <a:bodyPr>
            <a:normAutofit/>
          </a:bodyPr>
          <a:lstStyle/>
          <a:p>
            <a:pPr algn="ctr"/>
            <a:r>
              <a:rPr lang="en-US" sz="3200" dirty="0"/>
              <a:t>Mean household </a:t>
            </a:r>
            <a:r>
              <a:rPr lang="en-US" sz="3200" b="1" dirty="0">
                <a:solidFill>
                  <a:srgbClr val="3366FF"/>
                </a:solidFill>
              </a:rPr>
              <a:t>income </a:t>
            </a:r>
            <a:r>
              <a:rPr lang="en-US" sz="3200" b="1" dirty="0"/>
              <a:t>(milk)</a:t>
            </a:r>
            <a:r>
              <a:rPr lang="en-US" sz="3200" dirty="0"/>
              <a:t> from different genotypes</a:t>
            </a:r>
          </a:p>
        </p:txBody>
      </p:sp>
      <p:sp>
        <p:nvSpPr>
          <p:cNvPr id="12" name="TextBox 11"/>
          <p:cNvSpPr txBox="1"/>
          <p:nvPr/>
        </p:nvSpPr>
        <p:spPr>
          <a:xfrm>
            <a:off x="5512426" y="6093296"/>
            <a:ext cx="4012574" cy="369332"/>
          </a:xfrm>
          <a:prstGeom prst="rect">
            <a:avLst/>
          </a:prstGeom>
          <a:noFill/>
        </p:spPr>
        <p:txBody>
          <a:bodyPr wrap="none" rtlCol="0">
            <a:spAutoFit/>
          </a:bodyPr>
          <a:lstStyle/>
          <a:p>
            <a:r>
              <a:rPr lang="en-US" i="1" dirty="0"/>
              <a:t>Karen Marshall Food Africa project 2016 </a:t>
            </a:r>
          </a:p>
        </p:txBody>
      </p:sp>
      <p:sp>
        <p:nvSpPr>
          <p:cNvPr id="13" name="TextBox 12"/>
          <p:cNvSpPr txBox="1"/>
          <p:nvPr/>
        </p:nvSpPr>
        <p:spPr>
          <a:xfrm>
            <a:off x="3584848" y="2204864"/>
            <a:ext cx="2197290" cy="400110"/>
          </a:xfrm>
          <a:prstGeom prst="rect">
            <a:avLst/>
          </a:prstGeom>
          <a:noFill/>
        </p:spPr>
        <p:txBody>
          <a:bodyPr wrap="square" rtlCol="0">
            <a:spAutoFit/>
          </a:bodyPr>
          <a:lstStyle/>
          <a:p>
            <a:r>
              <a:rPr lang="en-US" sz="2000" b="1" dirty="0">
                <a:solidFill>
                  <a:srgbClr val="FF5050"/>
                </a:solidFill>
              </a:rPr>
              <a:t>3.4 fold difference</a:t>
            </a:r>
          </a:p>
        </p:txBody>
      </p:sp>
      <p:sp>
        <p:nvSpPr>
          <p:cNvPr id="14" name="Curved Down Arrow 13"/>
          <p:cNvSpPr/>
          <p:nvPr/>
        </p:nvSpPr>
        <p:spPr>
          <a:xfrm>
            <a:off x="2720752" y="2683768"/>
            <a:ext cx="3456384" cy="601216"/>
          </a:xfrm>
          <a:prstGeom prst="curvedDownArrow">
            <a:avLst>
              <a:gd name="adj1" fmla="val 0"/>
              <a:gd name="adj2" fmla="val 50000"/>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15" name="Picture 14"/>
          <p:cNvPicPr/>
          <p:nvPr/>
        </p:nvPicPr>
        <p:blipFill rotWithShape="1">
          <a:blip r:embed="rId3" cstate="email">
            <a:extLst>
              <a:ext uri="{28A0092B-C50C-407E-A947-70E740481C1C}">
                <a14:useLocalDpi xmlns:a14="http://schemas.microsoft.com/office/drawing/2010/main"/>
              </a:ext>
            </a:extLst>
          </a:blip>
          <a:srcRect/>
          <a:stretch/>
        </p:blipFill>
        <p:spPr>
          <a:xfrm>
            <a:off x="8309248" y="1090464"/>
            <a:ext cx="990600" cy="1235968"/>
          </a:xfrm>
          <a:prstGeom prst="rect">
            <a:avLst/>
          </a:prstGeom>
        </p:spPr>
      </p:pic>
    </p:spTree>
    <p:extLst>
      <p:ext uri="{BB962C8B-B14F-4D97-AF65-F5344CB8AC3E}">
        <p14:creationId xmlns:p14="http://schemas.microsoft.com/office/powerpoint/2010/main" val="1236825655"/>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52230" name="Picture 3" descr="23239full"/>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587414" y="1064930"/>
            <a:ext cx="3614058" cy="20882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1" name="Picture 10"/>
          <p:cNvPicPr/>
          <p:nvPr/>
        </p:nvPicPr>
        <p:blipFill rotWithShape="1">
          <a:blip r:embed="rId4" cstate="email">
            <a:extLst>
              <a:ext uri="{28A0092B-C50C-407E-A947-70E740481C1C}">
                <a14:useLocalDpi xmlns:a14="http://schemas.microsoft.com/office/drawing/2010/main"/>
              </a:ext>
            </a:extLst>
          </a:blip>
          <a:srcRect/>
          <a:stretch/>
        </p:blipFill>
        <p:spPr bwMode="auto">
          <a:xfrm>
            <a:off x="920553" y="704891"/>
            <a:ext cx="3188335" cy="2845435"/>
          </a:xfrm>
          <a:prstGeom prst="rect">
            <a:avLst/>
          </a:prstGeom>
          <a:ln>
            <a:noFill/>
          </a:ln>
          <a:extLst>
            <a:ext uri="{53640926-AAD7-44d8-BBD7-CCE9431645EC}">
              <a14:shadowObscured xmlns="" xmlns:a14="http://schemas.microsoft.com/office/drawing/2010/main"/>
            </a:ext>
          </a:extLst>
        </p:spPr>
      </p:pic>
      <p:sp>
        <p:nvSpPr>
          <p:cNvPr id="3" name="TextBox 2"/>
          <p:cNvSpPr txBox="1"/>
          <p:nvPr/>
        </p:nvSpPr>
        <p:spPr>
          <a:xfrm>
            <a:off x="524000" y="3801234"/>
            <a:ext cx="9001000" cy="707886"/>
          </a:xfrm>
          <a:prstGeom prst="rect">
            <a:avLst/>
          </a:prstGeom>
          <a:noFill/>
        </p:spPr>
        <p:txBody>
          <a:bodyPr wrap="square" rtlCol="0">
            <a:spAutoFit/>
          </a:bodyPr>
          <a:lstStyle/>
          <a:p>
            <a:pPr algn="ctr"/>
            <a:r>
              <a:rPr lang="en-US" sz="2000" dirty="0">
                <a:solidFill>
                  <a:schemeClr val="bg1"/>
                </a:solidFill>
              </a:rPr>
              <a:t>Crossbreeding African indigenous zebu x  European exotic </a:t>
            </a:r>
            <a:r>
              <a:rPr lang="en-US" sz="2000" dirty="0" err="1">
                <a:solidFill>
                  <a:schemeClr val="bg1"/>
                </a:solidFill>
              </a:rPr>
              <a:t>taurine</a:t>
            </a:r>
            <a:r>
              <a:rPr lang="en-US" sz="2000" dirty="0">
                <a:solidFill>
                  <a:schemeClr val="bg1"/>
                </a:solidFill>
              </a:rPr>
              <a:t> breeds is the faster way to increase milk production </a:t>
            </a:r>
            <a:r>
              <a:rPr lang="en-US" sz="2000" i="1" dirty="0">
                <a:solidFill>
                  <a:schemeClr val="bg1"/>
                </a:solidFill>
              </a:rPr>
              <a:t>F1</a:t>
            </a:r>
            <a:r>
              <a:rPr lang="en-US" sz="2000" i="1" dirty="0">
                <a:solidFill>
                  <a:srgbClr val="FFFFFF"/>
                </a:solidFill>
              </a:rPr>
              <a:t>,</a:t>
            </a:r>
            <a:r>
              <a:rPr lang="en-US" sz="2000" i="1" dirty="0">
                <a:solidFill>
                  <a:srgbClr val="FF0000"/>
                </a:solidFill>
              </a:rPr>
              <a:t>  </a:t>
            </a:r>
            <a:r>
              <a:rPr lang="en-US" sz="2000" dirty="0">
                <a:solidFill>
                  <a:schemeClr val="bg1"/>
                </a:solidFill>
              </a:rPr>
              <a:t>but large variation in subsequent generations</a:t>
            </a:r>
            <a:endParaRPr lang="en-US" sz="2000" i="1" dirty="0">
              <a:solidFill>
                <a:schemeClr val="bg1"/>
              </a:solidFill>
            </a:endParaRPr>
          </a:p>
        </p:txBody>
      </p:sp>
      <p:cxnSp>
        <p:nvCxnSpPr>
          <p:cNvPr id="18" name="Straight Arrow Connector 17"/>
          <p:cNvCxnSpPr/>
          <p:nvPr/>
        </p:nvCxnSpPr>
        <p:spPr>
          <a:xfrm>
            <a:off x="4304928" y="2217058"/>
            <a:ext cx="1044278" cy="0"/>
          </a:xfrm>
          <a:prstGeom prst="straightConnector1">
            <a:avLst/>
          </a:prstGeom>
          <a:ln w="57150" cmpd="sng">
            <a:solidFill>
              <a:srgbClr val="FFFFFF"/>
            </a:solidFill>
            <a:headEnd type="arrow"/>
            <a:tailEnd type="arrow"/>
          </a:ln>
        </p:spPr>
        <p:style>
          <a:lnRef idx="2">
            <a:schemeClr val="accent1"/>
          </a:lnRef>
          <a:fillRef idx="0">
            <a:schemeClr val="accent1"/>
          </a:fillRef>
          <a:effectRef idx="1">
            <a:schemeClr val="accent1"/>
          </a:effectRef>
          <a:fontRef idx="minor">
            <a:schemeClr val="tx1"/>
          </a:fontRef>
        </p:style>
      </p:cxnSp>
      <p:sp>
        <p:nvSpPr>
          <p:cNvPr id="7" name="TextBox 6"/>
          <p:cNvSpPr txBox="1"/>
          <p:nvPr/>
        </p:nvSpPr>
        <p:spPr>
          <a:xfrm>
            <a:off x="1856657" y="704891"/>
            <a:ext cx="2228495" cy="246221"/>
          </a:xfrm>
          <a:prstGeom prst="rect">
            <a:avLst/>
          </a:prstGeom>
          <a:noFill/>
        </p:spPr>
        <p:txBody>
          <a:bodyPr wrap="none" rtlCol="0">
            <a:spAutoFit/>
          </a:bodyPr>
          <a:lstStyle/>
          <a:p>
            <a:r>
              <a:rPr lang="en-US" sz="1000" dirty="0" err="1"/>
              <a:t>K.Marshall</a:t>
            </a:r>
            <a:r>
              <a:rPr lang="en-US" sz="1000" dirty="0"/>
              <a:t> (2015) Senegal dairy project</a:t>
            </a:r>
          </a:p>
        </p:txBody>
      </p:sp>
      <p:sp>
        <p:nvSpPr>
          <p:cNvPr id="9" name="Picture 5" descr="C:\Documents and Settings\user\My Documents\My Pictures\2010-08-10\DSCF0020.jpg"/>
          <p:cNvSpPr>
            <a:spLocks noChangeAspect="1" noChangeArrowheads="1"/>
          </p:cNvSpPr>
          <p:nvPr/>
        </p:nvSpPr>
        <p:spPr bwMode="auto">
          <a:xfrm>
            <a:off x="631826" y="4167188"/>
            <a:ext cx="3241675" cy="24304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p>
        </p:txBody>
      </p:sp>
      <p:sp>
        <p:nvSpPr>
          <p:cNvPr id="2" name="TextBox 1"/>
          <p:cNvSpPr txBox="1"/>
          <p:nvPr/>
        </p:nvSpPr>
        <p:spPr>
          <a:xfrm>
            <a:off x="1712640" y="5066020"/>
            <a:ext cx="6840760" cy="523220"/>
          </a:xfrm>
          <a:prstGeom prst="rect">
            <a:avLst/>
          </a:prstGeom>
          <a:noFill/>
        </p:spPr>
        <p:txBody>
          <a:bodyPr wrap="square" rtlCol="0">
            <a:spAutoFit/>
          </a:bodyPr>
          <a:lstStyle/>
          <a:p>
            <a:r>
              <a:rPr lang="en-US" sz="2800" b="1" dirty="0">
                <a:solidFill>
                  <a:schemeClr val="bg1"/>
                </a:solidFill>
              </a:rPr>
              <a:t>How to make it efficient and sustainable  ??? </a:t>
            </a:r>
          </a:p>
        </p:txBody>
      </p:sp>
    </p:spTree>
    <p:extLst>
      <p:ext uri="{BB962C8B-B14F-4D97-AF65-F5344CB8AC3E}">
        <p14:creationId xmlns:p14="http://schemas.microsoft.com/office/powerpoint/2010/main" val="1614246864"/>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992560" y="4365105"/>
            <a:ext cx="3528392" cy="461665"/>
          </a:xfrm>
          <a:prstGeom prst="rect">
            <a:avLst/>
          </a:prstGeom>
          <a:noFill/>
        </p:spPr>
        <p:txBody>
          <a:bodyPr wrap="square" rtlCol="0">
            <a:spAutoFit/>
          </a:bodyPr>
          <a:lstStyle/>
          <a:p>
            <a:pPr algn="ctr"/>
            <a:r>
              <a:rPr lang="en-US" sz="2400" dirty="0" err="1">
                <a:solidFill>
                  <a:srgbClr val="000000"/>
                </a:solidFill>
              </a:rPr>
              <a:t>Unstabilized</a:t>
            </a:r>
            <a:r>
              <a:rPr lang="en-US" sz="2400" dirty="0">
                <a:solidFill>
                  <a:srgbClr val="000000"/>
                </a:solidFill>
              </a:rPr>
              <a:t> proportion</a:t>
            </a:r>
            <a:endParaRPr lang="en-US" sz="2400" i="1" dirty="0">
              <a:solidFill>
                <a:srgbClr val="000000"/>
              </a:solidFill>
            </a:endParaRPr>
          </a:p>
        </p:txBody>
      </p:sp>
      <p:sp>
        <p:nvSpPr>
          <p:cNvPr id="12" name="Picture 5" descr="C:\Documents and Settings\user\My Documents\My Pictures\2010-08-10\DSCF0020.jpg"/>
          <p:cNvSpPr>
            <a:spLocks noChangeAspect="1" noChangeArrowheads="1"/>
          </p:cNvSpPr>
          <p:nvPr/>
        </p:nvSpPr>
        <p:spPr bwMode="auto">
          <a:xfrm>
            <a:off x="487810" y="2060848"/>
            <a:ext cx="3241675" cy="24304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p>
        </p:txBody>
      </p:sp>
      <p:pic>
        <p:nvPicPr>
          <p:cNvPr id="14" name="Picture 3" descr="23239full"/>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921198" y="2276872"/>
            <a:ext cx="3519487" cy="20335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cxnSp>
        <p:nvCxnSpPr>
          <p:cNvPr id="15" name="Straight Arrow Connector 14"/>
          <p:cNvCxnSpPr/>
          <p:nvPr/>
        </p:nvCxnSpPr>
        <p:spPr>
          <a:xfrm flipV="1">
            <a:off x="4808984" y="3356993"/>
            <a:ext cx="2520950" cy="1587"/>
          </a:xfrm>
          <a:prstGeom prst="straightConnector1">
            <a:avLst/>
          </a:prstGeom>
          <a:ln w="28575" cmpd="sng">
            <a:solidFill>
              <a:srgbClr val="000000"/>
            </a:solidFill>
            <a:headEnd type="arrow"/>
            <a:tailEnd type="arrow"/>
          </a:ln>
        </p:spPr>
        <p:style>
          <a:lnRef idx="2">
            <a:schemeClr val="accent1"/>
          </a:lnRef>
          <a:fillRef idx="0">
            <a:schemeClr val="accent1"/>
          </a:fillRef>
          <a:effectRef idx="1">
            <a:schemeClr val="accent1"/>
          </a:effectRef>
          <a:fontRef idx="minor">
            <a:schemeClr val="tx1"/>
          </a:fontRef>
        </p:style>
      </p:cxnSp>
      <p:sp>
        <p:nvSpPr>
          <p:cNvPr id="17" name="TextBox 16"/>
          <p:cNvSpPr txBox="1"/>
          <p:nvPr/>
        </p:nvSpPr>
        <p:spPr>
          <a:xfrm>
            <a:off x="6825208" y="4651396"/>
            <a:ext cx="2736304" cy="830997"/>
          </a:xfrm>
          <a:prstGeom prst="rect">
            <a:avLst/>
          </a:prstGeom>
          <a:noFill/>
        </p:spPr>
        <p:txBody>
          <a:bodyPr wrap="square" rtlCol="0">
            <a:spAutoFit/>
          </a:bodyPr>
          <a:lstStyle/>
          <a:p>
            <a:pPr algn="ctr"/>
            <a:r>
              <a:rPr lang="en-US" sz="2400" dirty="0">
                <a:solidFill>
                  <a:srgbClr val="000000"/>
                </a:solidFill>
              </a:rPr>
              <a:t>Stabilized selected proportion</a:t>
            </a:r>
          </a:p>
        </p:txBody>
      </p:sp>
      <p:sp>
        <p:nvSpPr>
          <p:cNvPr id="19" name="TextBox 18"/>
          <p:cNvSpPr txBox="1"/>
          <p:nvPr/>
        </p:nvSpPr>
        <p:spPr>
          <a:xfrm>
            <a:off x="5025008" y="2636913"/>
            <a:ext cx="1872208" cy="461665"/>
          </a:xfrm>
          <a:prstGeom prst="rect">
            <a:avLst/>
          </a:prstGeom>
          <a:noFill/>
        </p:spPr>
        <p:txBody>
          <a:bodyPr wrap="square" rtlCol="0">
            <a:spAutoFit/>
          </a:bodyPr>
          <a:lstStyle/>
          <a:p>
            <a:pPr algn="ctr"/>
            <a:r>
              <a:rPr lang="en-US" sz="2400" dirty="0">
                <a:solidFill>
                  <a:srgbClr val="000000"/>
                </a:solidFill>
              </a:rPr>
              <a:t>crossbreed</a:t>
            </a:r>
            <a:endParaRPr lang="en-US" sz="2400" i="1" dirty="0">
              <a:solidFill>
                <a:srgbClr val="000000"/>
              </a:solidFill>
            </a:endParaRPr>
          </a:p>
        </p:txBody>
      </p:sp>
      <p:sp>
        <p:nvSpPr>
          <p:cNvPr id="8" name="TextBox 7"/>
          <p:cNvSpPr txBox="1"/>
          <p:nvPr/>
        </p:nvSpPr>
        <p:spPr>
          <a:xfrm>
            <a:off x="632521" y="1772817"/>
            <a:ext cx="510011" cy="461665"/>
          </a:xfrm>
          <a:prstGeom prst="rect">
            <a:avLst/>
          </a:prstGeom>
          <a:noFill/>
        </p:spPr>
        <p:txBody>
          <a:bodyPr wrap="none" rtlCol="0">
            <a:spAutoFit/>
          </a:bodyPr>
          <a:lstStyle/>
          <a:p>
            <a:r>
              <a:rPr lang="en-US" sz="2400" dirty="0"/>
              <a:t>A. </a:t>
            </a:r>
          </a:p>
        </p:txBody>
      </p:sp>
      <p:sp>
        <p:nvSpPr>
          <p:cNvPr id="16" name="TextBox 1"/>
          <p:cNvSpPr txBox="1">
            <a:spLocks noChangeArrowheads="1"/>
          </p:cNvSpPr>
          <p:nvPr/>
        </p:nvSpPr>
        <p:spPr bwMode="auto">
          <a:xfrm>
            <a:off x="518692" y="643627"/>
            <a:ext cx="9073703" cy="5847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3200" b="1" dirty="0"/>
              <a:t>Development of screening tools  - SNPs chip</a:t>
            </a:r>
          </a:p>
        </p:txBody>
      </p:sp>
      <p:sp>
        <p:nvSpPr>
          <p:cNvPr id="2" name="Rectangle 1"/>
          <p:cNvSpPr/>
          <p:nvPr/>
        </p:nvSpPr>
        <p:spPr>
          <a:xfrm>
            <a:off x="7689304" y="2348880"/>
            <a:ext cx="1368152" cy="576064"/>
          </a:xfrm>
          <a:prstGeom prst="rect">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Breed  A</a:t>
            </a:r>
          </a:p>
        </p:txBody>
      </p:sp>
      <p:sp>
        <p:nvSpPr>
          <p:cNvPr id="18" name="Rectangle 17"/>
          <p:cNvSpPr/>
          <p:nvPr/>
        </p:nvSpPr>
        <p:spPr>
          <a:xfrm>
            <a:off x="7689304" y="2852936"/>
            <a:ext cx="1368152" cy="1656184"/>
          </a:xfrm>
          <a:prstGeom prst="rect">
            <a:avLst/>
          </a:prstGeom>
          <a:solidFill>
            <a:srgbClr val="11FF17"/>
          </a:solidFill>
          <a:ln>
            <a:solidFill>
              <a:srgbClr val="11FF17"/>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Breed B</a:t>
            </a:r>
          </a:p>
        </p:txBody>
      </p:sp>
      <p:sp>
        <p:nvSpPr>
          <p:cNvPr id="20" name="TextBox 19"/>
          <p:cNvSpPr txBox="1"/>
          <p:nvPr/>
        </p:nvSpPr>
        <p:spPr>
          <a:xfrm>
            <a:off x="7680907" y="1772817"/>
            <a:ext cx="497252" cy="461665"/>
          </a:xfrm>
          <a:prstGeom prst="rect">
            <a:avLst/>
          </a:prstGeom>
          <a:noFill/>
        </p:spPr>
        <p:txBody>
          <a:bodyPr wrap="none" rtlCol="0">
            <a:spAutoFit/>
          </a:bodyPr>
          <a:lstStyle/>
          <a:p>
            <a:r>
              <a:rPr lang="en-US" sz="2400" dirty="0"/>
              <a:t>B. </a:t>
            </a:r>
          </a:p>
        </p:txBody>
      </p:sp>
      <p:pic>
        <p:nvPicPr>
          <p:cNvPr id="32" name="Picture 31" descr="cid:5507a170-d2f2-44d4-a37d-754333347287@eurprd03.prod.outlook.com"/>
          <p:cNvPicPr/>
          <p:nvPr/>
        </p:nvPicPr>
        <p:blipFill>
          <a:blip r:embed="rId4" r:link="rId5" cstate="email">
            <a:extLst>
              <a:ext uri="{28A0092B-C50C-407E-A947-70E740481C1C}">
                <a14:useLocalDpi xmlns:a14="http://schemas.microsoft.com/office/drawing/2010/main"/>
              </a:ext>
            </a:extLst>
          </a:blip>
          <a:srcRect/>
          <a:stretch>
            <a:fillRect/>
          </a:stretch>
        </p:blipFill>
        <p:spPr bwMode="auto">
          <a:xfrm>
            <a:off x="3404828" y="5504021"/>
            <a:ext cx="2808312" cy="1001302"/>
          </a:xfrm>
          <a:prstGeom prst="rect">
            <a:avLst/>
          </a:prstGeom>
          <a:noFill/>
          <a:ln>
            <a:noFill/>
          </a:ln>
        </p:spPr>
      </p:pic>
    </p:spTree>
    <p:extLst>
      <p:ext uri="{BB962C8B-B14F-4D97-AF65-F5344CB8AC3E}">
        <p14:creationId xmlns:p14="http://schemas.microsoft.com/office/powerpoint/2010/main" val="16326222"/>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921247" y="3356993"/>
            <a:ext cx="3528392" cy="461665"/>
          </a:xfrm>
          <a:prstGeom prst="rect">
            <a:avLst/>
          </a:prstGeom>
          <a:noFill/>
        </p:spPr>
        <p:txBody>
          <a:bodyPr wrap="square" rtlCol="0">
            <a:spAutoFit/>
          </a:bodyPr>
          <a:lstStyle/>
          <a:p>
            <a:pPr algn="ctr"/>
            <a:r>
              <a:rPr lang="en-US" sz="2400" dirty="0" err="1">
                <a:solidFill>
                  <a:srgbClr val="000000"/>
                </a:solidFill>
              </a:rPr>
              <a:t>Unstabilized</a:t>
            </a:r>
            <a:r>
              <a:rPr lang="en-US" sz="2400" dirty="0">
                <a:solidFill>
                  <a:srgbClr val="000000"/>
                </a:solidFill>
              </a:rPr>
              <a:t> proportion</a:t>
            </a:r>
            <a:endParaRPr lang="en-US" sz="2400" i="1" dirty="0">
              <a:solidFill>
                <a:srgbClr val="000000"/>
              </a:solidFill>
            </a:endParaRPr>
          </a:p>
        </p:txBody>
      </p:sp>
      <p:sp>
        <p:nvSpPr>
          <p:cNvPr id="12" name="Picture 5" descr="C:\Documents and Settings\user\My Documents\My Pictures\2010-08-10\DSCF0020.jpg"/>
          <p:cNvSpPr>
            <a:spLocks noChangeAspect="1" noChangeArrowheads="1"/>
          </p:cNvSpPr>
          <p:nvPr/>
        </p:nvSpPr>
        <p:spPr bwMode="auto">
          <a:xfrm>
            <a:off x="416497" y="1052736"/>
            <a:ext cx="3241675" cy="24304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p>
        </p:txBody>
      </p:sp>
      <p:pic>
        <p:nvPicPr>
          <p:cNvPr id="14" name="Picture 3" descr="23239full"/>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849885" y="1268760"/>
            <a:ext cx="3519487" cy="20335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cxnSp>
        <p:nvCxnSpPr>
          <p:cNvPr id="15" name="Straight Arrow Connector 14"/>
          <p:cNvCxnSpPr/>
          <p:nvPr/>
        </p:nvCxnSpPr>
        <p:spPr>
          <a:xfrm flipV="1">
            <a:off x="4737671" y="2348881"/>
            <a:ext cx="2520950" cy="1587"/>
          </a:xfrm>
          <a:prstGeom prst="straightConnector1">
            <a:avLst/>
          </a:prstGeom>
          <a:ln w="28575" cmpd="sng">
            <a:solidFill>
              <a:srgbClr val="000000"/>
            </a:solidFill>
            <a:headEnd type="arrow"/>
            <a:tailEnd type="arrow"/>
          </a:ln>
        </p:spPr>
        <p:style>
          <a:lnRef idx="2">
            <a:schemeClr val="accent1"/>
          </a:lnRef>
          <a:fillRef idx="0">
            <a:schemeClr val="accent1"/>
          </a:fillRef>
          <a:effectRef idx="1">
            <a:schemeClr val="accent1"/>
          </a:effectRef>
          <a:fontRef idx="minor">
            <a:schemeClr val="tx1"/>
          </a:fontRef>
        </p:style>
      </p:cxnSp>
      <p:sp>
        <p:nvSpPr>
          <p:cNvPr id="17" name="TextBox 16"/>
          <p:cNvSpPr txBox="1"/>
          <p:nvPr/>
        </p:nvSpPr>
        <p:spPr>
          <a:xfrm>
            <a:off x="6753895" y="3645025"/>
            <a:ext cx="2736304" cy="830997"/>
          </a:xfrm>
          <a:prstGeom prst="rect">
            <a:avLst/>
          </a:prstGeom>
          <a:noFill/>
        </p:spPr>
        <p:txBody>
          <a:bodyPr wrap="square" rtlCol="0">
            <a:spAutoFit/>
          </a:bodyPr>
          <a:lstStyle/>
          <a:p>
            <a:pPr algn="ctr"/>
            <a:r>
              <a:rPr lang="en-US" sz="2400" dirty="0">
                <a:solidFill>
                  <a:srgbClr val="000000"/>
                </a:solidFill>
              </a:rPr>
              <a:t>Stabilized selected proportion</a:t>
            </a:r>
          </a:p>
        </p:txBody>
      </p:sp>
      <p:sp>
        <p:nvSpPr>
          <p:cNvPr id="19" name="TextBox 18"/>
          <p:cNvSpPr txBox="1"/>
          <p:nvPr/>
        </p:nvSpPr>
        <p:spPr>
          <a:xfrm>
            <a:off x="4953695" y="1628801"/>
            <a:ext cx="1872208" cy="461665"/>
          </a:xfrm>
          <a:prstGeom prst="rect">
            <a:avLst/>
          </a:prstGeom>
          <a:noFill/>
        </p:spPr>
        <p:txBody>
          <a:bodyPr wrap="square" rtlCol="0">
            <a:spAutoFit/>
          </a:bodyPr>
          <a:lstStyle/>
          <a:p>
            <a:pPr algn="ctr"/>
            <a:r>
              <a:rPr lang="en-US" sz="2400" dirty="0">
                <a:solidFill>
                  <a:srgbClr val="000000"/>
                </a:solidFill>
              </a:rPr>
              <a:t>crossbreed</a:t>
            </a:r>
            <a:endParaRPr lang="en-US" sz="2400" i="1" dirty="0">
              <a:solidFill>
                <a:srgbClr val="000000"/>
              </a:solidFill>
            </a:endParaRPr>
          </a:p>
        </p:txBody>
      </p:sp>
      <p:sp>
        <p:nvSpPr>
          <p:cNvPr id="8" name="TextBox 7"/>
          <p:cNvSpPr txBox="1"/>
          <p:nvPr/>
        </p:nvSpPr>
        <p:spPr>
          <a:xfrm>
            <a:off x="561208" y="764705"/>
            <a:ext cx="510011" cy="461665"/>
          </a:xfrm>
          <a:prstGeom prst="rect">
            <a:avLst/>
          </a:prstGeom>
          <a:noFill/>
        </p:spPr>
        <p:txBody>
          <a:bodyPr wrap="none" rtlCol="0">
            <a:spAutoFit/>
          </a:bodyPr>
          <a:lstStyle/>
          <a:p>
            <a:r>
              <a:rPr lang="en-US" sz="2400" dirty="0"/>
              <a:t>A. </a:t>
            </a:r>
          </a:p>
        </p:txBody>
      </p:sp>
      <p:sp>
        <p:nvSpPr>
          <p:cNvPr id="16" name="TextBox 1"/>
          <p:cNvSpPr txBox="1">
            <a:spLocks noChangeArrowheads="1"/>
          </p:cNvSpPr>
          <p:nvPr/>
        </p:nvSpPr>
        <p:spPr bwMode="auto">
          <a:xfrm>
            <a:off x="813048" y="323944"/>
            <a:ext cx="8460432" cy="52322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2800" b="1" dirty="0"/>
              <a:t>Development of screening tools  - SNPs chip</a:t>
            </a:r>
          </a:p>
        </p:txBody>
      </p:sp>
      <p:sp>
        <p:nvSpPr>
          <p:cNvPr id="2" name="Rectangle 1"/>
          <p:cNvSpPr/>
          <p:nvPr/>
        </p:nvSpPr>
        <p:spPr>
          <a:xfrm>
            <a:off x="7617991" y="1340768"/>
            <a:ext cx="1368152" cy="576064"/>
          </a:xfrm>
          <a:prstGeom prst="rect">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Breed  A</a:t>
            </a:r>
          </a:p>
        </p:txBody>
      </p:sp>
      <p:sp>
        <p:nvSpPr>
          <p:cNvPr id="18" name="Rectangle 17"/>
          <p:cNvSpPr/>
          <p:nvPr/>
        </p:nvSpPr>
        <p:spPr>
          <a:xfrm>
            <a:off x="7617991" y="1844824"/>
            <a:ext cx="1368152" cy="1656184"/>
          </a:xfrm>
          <a:prstGeom prst="rect">
            <a:avLst/>
          </a:prstGeom>
          <a:solidFill>
            <a:srgbClr val="11FF17"/>
          </a:solidFill>
          <a:ln>
            <a:solidFill>
              <a:srgbClr val="11FF17"/>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Breed B</a:t>
            </a:r>
          </a:p>
        </p:txBody>
      </p:sp>
      <p:sp>
        <p:nvSpPr>
          <p:cNvPr id="20" name="TextBox 19"/>
          <p:cNvSpPr txBox="1"/>
          <p:nvPr/>
        </p:nvSpPr>
        <p:spPr>
          <a:xfrm>
            <a:off x="7609594" y="764705"/>
            <a:ext cx="497252" cy="461665"/>
          </a:xfrm>
          <a:prstGeom prst="rect">
            <a:avLst/>
          </a:prstGeom>
          <a:noFill/>
        </p:spPr>
        <p:txBody>
          <a:bodyPr wrap="none" rtlCol="0">
            <a:spAutoFit/>
          </a:bodyPr>
          <a:lstStyle/>
          <a:p>
            <a:r>
              <a:rPr lang="en-US" sz="2400" dirty="0"/>
              <a:t>B. </a:t>
            </a:r>
          </a:p>
        </p:txBody>
      </p:sp>
      <p:sp>
        <p:nvSpPr>
          <p:cNvPr id="21" name="Rectangle 20"/>
          <p:cNvSpPr/>
          <p:nvPr/>
        </p:nvSpPr>
        <p:spPr>
          <a:xfrm>
            <a:off x="1136576" y="4505990"/>
            <a:ext cx="720080" cy="1155259"/>
          </a:xfrm>
          <a:prstGeom prst="rect">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a:t>Breed  A</a:t>
            </a:r>
          </a:p>
          <a:p>
            <a:pPr algn="ctr"/>
            <a:endParaRPr lang="en-US" sz="1600" dirty="0"/>
          </a:p>
        </p:txBody>
      </p:sp>
      <p:sp>
        <p:nvSpPr>
          <p:cNvPr id="22" name="Rectangle 21"/>
          <p:cNvSpPr/>
          <p:nvPr/>
        </p:nvSpPr>
        <p:spPr>
          <a:xfrm>
            <a:off x="1136576" y="5301208"/>
            <a:ext cx="720080" cy="432048"/>
          </a:xfrm>
          <a:prstGeom prst="rect">
            <a:avLst/>
          </a:prstGeom>
          <a:solidFill>
            <a:srgbClr val="11FF17"/>
          </a:solidFill>
          <a:ln>
            <a:solidFill>
              <a:srgbClr val="11FF17"/>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a:t>Breed B</a:t>
            </a:r>
          </a:p>
        </p:txBody>
      </p:sp>
      <p:sp>
        <p:nvSpPr>
          <p:cNvPr id="25" name="Rectangle 24"/>
          <p:cNvSpPr/>
          <p:nvPr/>
        </p:nvSpPr>
        <p:spPr>
          <a:xfrm>
            <a:off x="2504728" y="4509121"/>
            <a:ext cx="720080" cy="1155259"/>
          </a:xfrm>
          <a:prstGeom prst="rect">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A</a:t>
            </a:r>
          </a:p>
        </p:txBody>
      </p:sp>
      <p:sp>
        <p:nvSpPr>
          <p:cNvPr id="26" name="Rectangle 25"/>
          <p:cNvSpPr/>
          <p:nvPr/>
        </p:nvSpPr>
        <p:spPr>
          <a:xfrm>
            <a:off x="2504728" y="5013176"/>
            <a:ext cx="720080" cy="723210"/>
          </a:xfrm>
          <a:prstGeom prst="rect">
            <a:avLst/>
          </a:prstGeom>
          <a:solidFill>
            <a:srgbClr val="11FF17"/>
          </a:solidFill>
          <a:ln>
            <a:solidFill>
              <a:srgbClr val="11FF17"/>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a:t>Breed B</a:t>
            </a:r>
          </a:p>
        </p:txBody>
      </p:sp>
      <p:sp>
        <p:nvSpPr>
          <p:cNvPr id="27" name="Rectangle 26"/>
          <p:cNvSpPr/>
          <p:nvPr/>
        </p:nvSpPr>
        <p:spPr>
          <a:xfrm>
            <a:off x="3872880" y="4505990"/>
            <a:ext cx="720080" cy="1155259"/>
          </a:xfrm>
          <a:prstGeom prst="rect">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AT </a:t>
            </a:r>
          </a:p>
        </p:txBody>
      </p:sp>
      <p:sp>
        <p:nvSpPr>
          <p:cNvPr id="28" name="Rectangle 27"/>
          <p:cNvSpPr/>
          <p:nvPr/>
        </p:nvSpPr>
        <p:spPr>
          <a:xfrm>
            <a:off x="3872881" y="4806444"/>
            <a:ext cx="751373" cy="926812"/>
          </a:xfrm>
          <a:prstGeom prst="rect">
            <a:avLst/>
          </a:prstGeom>
          <a:solidFill>
            <a:srgbClr val="11FF17"/>
          </a:solidFill>
          <a:ln>
            <a:solidFill>
              <a:srgbClr val="11FF17"/>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t>Breed B</a:t>
            </a:r>
            <a:endParaRPr lang="en-US" dirty="0"/>
          </a:p>
        </p:txBody>
      </p:sp>
      <p:sp>
        <p:nvSpPr>
          <p:cNvPr id="4" name="TextBox 3"/>
          <p:cNvSpPr txBox="1"/>
          <p:nvPr/>
        </p:nvSpPr>
        <p:spPr>
          <a:xfrm>
            <a:off x="2000672" y="4941168"/>
            <a:ext cx="386870" cy="369332"/>
          </a:xfrm>
          <a:prstGeom prst="rect">
            <a:avLst/>
          </a:prstGeom>
          <a:noFill/>
        </p:spPr>
        <p:txBody>
          <a:bodyPr wrap="none" rtlCol="0">
            <a:spAutoFit/>
          </a:bodyPr>
          <a:lstStyle/>
          <a:p>
            <a:r>
              <a:rPr lang="en-US" dirty="0"/>
              <a:t>or</a:t>
            </a:r>
          </a:p>
        </p:txBody>
      </p:sp>
      <p:sp>
        <p:nvSpPr>
          <p:cNvPr id="29" name="TextBox 28"/>
          <p:cNvSpPr txBox="1"/>
          <p:nvPr/>
        </p:nvSpPr>
        <p:spPr>
          <a:xfrm>
            <a:off x="3368824" y="4941168"/>
            <a:ext cx="386870" cy="369332"/>
          </a:xfrm>
          <a:prstGeom prst="rect">
            <a:avLst/>
          </a:prstGeom>
          <a:noFill/>
        </p:spPr>
        <p:txBody>
          <a:bodyPr wrap="none" rtlCol="0">
            <a:spAutoFit/>
          </a:bodyPr>
          <a:lstStyle/>
          <a:p>
            <a:r>
              <a:rPr lang="en-US" dirty="0"/>
              <a:t>or</a:t>
            </a:r>
          </a:p>
        </p:txBody>
      </p:sp>
      <p:sp>
        <p:nvSpPr>
          <p:cNvPr id="30" name="TextBox 29"/>
          <p:cNvSpPr txBox="1"/>
          <p:nvPr/>
        </p:nvSpPr>
        <p:spPr>
          <a:xfrm>
            <a:off x="4854162" y="5013176"/>
            <a:ext cx="474446" cy="369332"/>
          </a:xfrm>
          <a:prstGeom prst="rect">
            <a:avLst/>
          </a:prstGeom>
          <a:noFill/>
        </p:spPr>
        <p:txBody>
          <a:bodyPr wrap="none" rtlCol="0">
            <a:spAutoFit/>
          </a:bodyPr>
          <a:lstStyle/>
          <a:p>
            <a:r>
              <a:rPr lang="en-US" dirty="0" err="1"/>
              <a:t>etc</a:t>
            </a:r>
            <a:endParaRPr lang="en-US" dirty="0"/>
          </a:p>
        </p:txBody>
      </p:sp>
      <p:sp>
        <p:nvSpPr>
          <p:cNvPr id="7" name="TextBox 6"/>
          <p:cNvSpPr txBox="1"/>
          <p:nvPr/>
        </p:nvSpPr>
        <p:spPr>
          <a:xfrm>
            <a:off x="881981" y="5988540"/>
            <a:ext cx="4235839" cy="707886"/>
          </a:xfrm>
          <a:prstGeom prst="rect">
            <a:avLst/>
          </a:prstGeom>
          <a:noFill/>
        </p:spPr>
        <p:txBody>
          <a:bodyPr wrap="none" rtlCol="0">
            <a:spAutoFit/>
          </a:bodyPr>
          <a:lstStyle/>
          <a:p>
            <a:pPr algn="ctr"/>
            <a:r>
              <a:rPr lang="en-US" sz="2000" b="1" dirty="0"/>
              <a:t>According to the production system</a:t>
            </a:r>
          </a:p>
          <a:p>
            <a:pPr algn="ctr"/>
            <a:r>
              <a:rPr lang="en-US" sz="2000" b="1" dirty="0"/>
              <a:t>Different proportion might be optimal</a:t>
            </a:r>
          </a:p>
        </p:txBody>
      </p:sp>
      <p:sp>
        <p:nvSpPr>
          <p:cNvPr id="5" name="TextBox 4"/>
          <p:cNvSpPr txBox="1"/>
          <p:nvPr/>
        </p:nvSpPr>
        <p:spPr>
          <a:xfrm>
            <a:off x="3801568" y="4077072"/>
            <a:ext cx="184731" cy="369332"/>
          </a:xfrm>
          <a:prstGeom prst="rect">
            <a:avLst/>
          </a:prstGeom>
          <a:noFill/>
        </p:spPr>
        <p:txBody>
          <a:bodyPr wrap="none" rtlCol="0">
            <a:spAutoFit/>
          </a:bodyPr>
          <a:lstStyle/>
          <a:p>
            <a:endParaRPr lang="en-US" dirty="0">
              <a:solidFill>
                <a:schemeClr val="bg1"/>
              </a:solidFill>
            </a:endParaRPr>
          </a:p>
        </p:txBody>
      </p:sp>
      <p:sp>
        <p:nvSpPr>
          <p:cNvPr id="9" name="TextBox 8"/>
          <p:cNvSpPr txBox="1"/>
          <p:nvPr/>
        </p:nvSpPr>
        <p:spPr>
          <a:xfrm>
            <a:off x="2367868" y="4482019"/>
            <a:ext cx="1000957" cy="861774"/>
          </a:xfrm>
          <a:prstGeom prst="rect">
            <a:avLst/>
          </a:prstGeom>
          <a:noFill/>
        </p:spPr>
        <p:txBody>
          <a:bodyPr wrap="square" rtlCol="0">
            <a:spAutoFit/>
          </a:bodyPr>
          <a:lstStyle/>
          <a:p>
            <a:pPr algn="ctr"/>
            <a:r>
              <a:rPr lang="en-US" sz="1600" b="1" dirty="0">
                <a:solidFill>
                  <a:schemeClr val="bg1"/>
                </a:solidFill>
              </a:rPr>
              <a:t>Breed </a:t>
            </a:r>
          </a:p>
          <a:p>
            <a:pPr algn="ctr"/>
            <a:r>
              <a:rPr lang="en-US" sz="1600" dirty="0">
                <a:solidFill>
                  <a:schemeClr val="bg1"/>
                </a:solidFill>
              </a:rPr>
              <a:t> </a:t>
            </a:r>
            <a:r>
              <a:rPr lang="en-US" sz="1600" b="1" dirty="0">
                <a:solidFill>
                  <a:schemeClr val="bg1"/>
                </a:solidFill>
              </a:rPr>
              <a:t>A</a:t>
            </a:r>
          </a:p>
          <a:p>
            <a:endParaRPr lang="en-US" dirty="0"/>
          </a:p>
        </p:txBody>
      </p:sp>
      <p:sp>
        <p:nvSpPr>
          <p:cNvPr id="11" name="TextBox 10"/>
          <p:cNvSpPr txBox="1"/>
          <p:nvPr/>
        </p:nvSpPr>
        <p:spPr>
          <a:xfrm>
            <a:off x="3591652" y="4104948"/>
            <a:ext cx="925446" cy="369332"/>
          </a:xfrm>
          <a:prstGeom prst="rect">
            <a:avLst/>
          </a:prstGeom>
          <a:noFill/>
        </p:spPr>
        <p:txBody>
          <a:bodyPr wrap="none" rtlCol="0">
            <a:spAutoFit/>
          </a:bodyPr>
          <a:lstStyle/>
          <a:p>
            <a:r>
              <a:rPr lang="en-US" dirty="0" err="1">
                <a:solidFill>
                  <a:schemeClr val="bg1"/>
                </a:solidFill>
              </a:rPr>
              <a:t>ABreed</a:t>
            </a:r>
            <a:r>
              <a:rPr lang="en-US" dirty="0">
                <a:solidFill>
                  <a:schemeClr val="bg1"/>
                </a:solidFill>
              </a:rPr>
              <a:t> </a:t>
            </a:r>
          </a:p>
        </p:txBody>
      </p:sp>
      <p:sp>
        <p:nvSpPr>
          <p:cNvPr id="32" name="TextBox 31"/>
          <p:cNvSpPr txBox="1"/>
          <p:nvPr/>
        </p:nvSpPr>
        <p:spPr>
          <a:xfrm>
            <a:off x="5774132" y="5083618"/>
            <a:ext cx="3499349" cy="707886"/>
          </a:xfrm>
          <a:prstGeom prst="rect">
            <a:avLst/>
          </a:prstGeom>
          <a:noFill/>
        </p:spPr>
        <p:txBody>
          <a:bodyPr wrap="square" rtlCol="0">
            <a:spAutoFit/>
          </a:bodyPr>
          <a:lstStyle/>
          <a:p>
            <a:pPr algn="ctr"/>
            <a:r>
              <a:rPr lang="en-US" sz="2000" b="1" dirty="0"/>
              <a:t>+ regions </a:t>
            </a:r>
            <a:r>
              <a:rPr lang="en-US" sz="2000" b="1"/>
              <a:t>under positive </a:t>
            </a:r>
            <a:r>
              <a:rPr lang="en-US" sz="2000" b="1" dirty="0"/>
              <a:t>selection</a:t>
            </a:r>
          </a:p>
        </p:txBody>
      </p:sp>
      <p:sp>
        <p:nvSpPr>
          <p:cNvPr id="6" name="Rectangle 5"/>
          <p:cNvSpPr/>
          <p:nvPr/>
        </p:nvSpPr>
        <p:spPr>
          <a:xfrm>
            <a:off x="575262" y="4233342"/>
            <a:ext cx="5003131" cy="2463085"/>
          </a:xfrm>
          <a:prstGeom prst="rect">
            <a:avLst/>
          </a:prstGeom>
          <a:solidFill>
            <a:schemeClr val="accent1">
              <a:alpha val="0"/>
            </a:schemeClr>
          </a:solidFill>
          <a:ln w="444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p:cNvSpPr/>
          <p:nvPr/>
        </p:nvSpPr>
        <p:spPr>
          <a:xfrm>
            <a:off x="5839125" y="4869160"/>
            <a:ext cx="3585551" cy="925498"/>
          </a:xfrm>
          <a:prstGeom prst="rect">
            <a:avLst/>
          </a:prstGeom>
          <a:solidFill>
            <a:schemeClr val="accent1">
              <a:alpha val="0"/>
            </a:schemeClr>
          </a:solidFill>
          <a:ln w="444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p:cNvSpPr/>
          <p:nvPr/>
        </p:nvSpPr>
        <p:spPr>
          <a:xfrm>
            <a:off x="3872881" y="4489956"/>
            <a:ext cx="720080" cy="326653"/>
          </a:xfrm>
          <a:prstGeom prst="rect">
            <a:avLst/>
          </a:prstGeom>
          <a:solidFill>
            <a:srgbClr val="FF00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a:t>Breed  A</a:t>
            </a:r>
          </a:p>
        </p:txBody>
      </p:sp>
      <p:sp>
        <p:nvSpPr>
          <p:cNvPr id="10" name="Rectangle 9"/>
          <p:cNvSpPr/>
          <p:nvPr/>
        </p:nvSpPr>
        <p:spPr>
          <a:xfrm>
            <a:off x="5885112" y="6005963"/>
            <a:ext cx="3539564" cy="830997"/>
          </a:xfrm>
          <a:prstGeom prst="rect">
            <a:avLst/>
          </a:prstGeom>
        </p:spPr>
        <p:txBody>
          <a:bodyPr wrap="square">
            <a:spAutoFit/>
          </a:bodyPr>
          <a:lstStyle/>
          <a:p>
            <a:r>
              <a:rPr lang="en-AU" sz="1200" i="1" dirty="0" err="1">
                <a:solidFill>
                  <a:srgbClr val="000000"/>
                </a:solidFill>
              </a:rPr>
              <a:t>Stucken</a:t>
            </a:r>
            <a:r>
              <a:rPr lang="en-AU" sz="1200" i="1" dirty="0">
                <a:solidFill>
                  <a:srgbClr val="000000"/>
                </a:solidFill>
              </a:rPr>
              <a:t> et al. (2017) Genetic tests for estimating dairy breed proportion and parentage  assignment in East African crossbred cattle. Genetic Selection and Evolution, 49:67</a:t>
            </a:r>
            <a:r>
              <a:rPr lang="en-AU" sz="1200" dirty="0">
                <a:solidFill>
                  <a:srgbClr val="000000"/>
                </a:solidFill>
              </a:rPr>
              <a:t>.</a:t>
            </a:r>
          </a:p>
        </p:txBody>
      </p:sp>
    </p:spTree>
    <p:extLst>
      <p:ext uri="{BB962C8B-B14F-4D97-AF65-F5344CB8AC3E}">
        <p14:creationId xmlns:p14="http://schemas.microsoft.com/office/powerpoint/2010/main" val="28049207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descr="moses.jpe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187671" y="2644617"/>
            <a:ext cx="1307059" cy="1672093"/>
          </a:xfrm>
          <a:prstGeom prst="rect">
            <a:avLst/>
          </a:prstGeom>
          <a:ln w="57150">
            <a:solidFill>
              <a:srgbClr val="7030A0"/>
            </a:solidFill>
          </a:ln>
        </p:spPr>
      </p:pic>
      <p:sp>
        <p:nvSpPr>
          <p:cNvPr id="7" name="TextBox 6"/>
          <p:cNvSpPr txBox="1"/>
          <p:nvPr/>
        </p:nvSpPr>
        <p:spPr>
          <a:xfrm>
            <a:off x="6358491" y="2043668"/>
            <a:ext cx="3240360" cy="461665"/>
          </a:xfrm>
          <a:prstGeom prst="rect">
            <a:avLst/>
          </a:prstGeom>
          <a:noFill/>
        </p:spPr>
        <p:txBody>
          <a:bodyPr wrap="square" rtlCol="0">
            <a:spAutoFit/>
          </a:bodyPr>
          <a:lstStyle/>
          <a:p>
            <a:r>
              <a:rPr lang="en-US" sz="2400" dirty="0">
                <a:solidFill>
                  <a:srgbClr val="0070C0"/>
                </a:solidFill>
                <a:latin typeface="Zapf Dingbats"/>
                <a:ea typeface="Zapf Dingbats"/>
                <a:cs typeface="Zapf Dingbats"/>
              </a:rPr>
              <a:t>✔</a:t>
            </a:r>
            <a:r>
              <a:rPr lang="en-US" sz="2400" dirty="0"/>
              <a:t>   </a:t>
            </a:r>
            <a:r>
              <a:rPr lang="en-US" sz="2400" dirty="0" err="1"/>
              <a:t>Bioinformatic</a:t>
            </a:r>
            <a:endParaRPr lang="en-US" sz="2400" dirty="0"/>
          </a:p>
        </p:txBody>
      </p:sp>
      <p:sp>
        <p:nvSpPr>
          <p:cNvPr id="21" name="Title 1"/>
          <p:cNvSpPr>
            <a:spLocks noGrp="1"/>
          </p:cNvSpPr>
          <p:nvPr>
            <p:ph type="title"/>
          </p:nvPr>
        </p:nvSpPr>
        <p:spPr>
          <a:xfrm>
            <a:off x="780097" y="54593"/>
            <a:ext cx="4386039" cy="1143000"/>
          </a:xfrm>
        </p:spPr>
        <p:txBody>
          <a:bodyPr/>
          <a:lstStyle/>
          <a:p>
            <a:r>
              <a:rPr lang="en-US" dirty="0" smtClean="0">
                <a:solidFill>
                  <a:srgbClr val="FFFFFF"/>
                </a:solidFill>
              </a:rPr>
              <a:t>Future?</a:t>
            </a:r>
            <a:endParaRPr lang="en-US" dirty="0">
              <a:solidFill>
                <a:srgbClr val="FFFFFF"/>
              </a:solidFill>
            </a:endParaRPr>
          </a:p>
        </p:txBody>
      </p:sp>
      <p:pic>
        <p:nvPicPr>
          <p:cNvPr id="6" name="Picture 5" descr="okeyo.jpe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627131" y="4538195"/>
            <a:ext cx="1360160" cy="1815882"/>
          </a:xfrm>
          <a:prstGeom prst="rect">
            <a:avLst/>
          </a:prstGeom>
          <a:solidFill>
            <a:srgbClr val="8F3B38"/>
          </a:solidFill>
          <a:ln w="57150">
            <a:solidFill>
              <a:srgbClr val="732F2C"/>
            </a:solidFill>
          </a:ln>
        </p:spPr>
      </p:pic>
      <p:pic>
        <p:nvPicPr>
          <p:cNvPr id="8" name="Picture 7" descr="raphael.jpeg"/>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485504" y="5093844"/>
            <a:ext cx="1238052" cy="1593541"/>
          </a:xfrm>
          <a:prstGeom prst="rect">
            <a:avLst/>
          </a:prstGeom>
          <a:ln w="57150">
            <a:solidFill>
              <a:srgbClr val="FF0000"/>
            </a:solidFill>
          </a:ln>
        </p:spPr>
      </p:pic>
      <p:pic>
        <p:nvPicPr>
          <p:cNvPr id="11" name="Picture 10" descr="charity.jpg"/>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2114990" y="1772817"/>
            <a:ext cx="1253835" cy="1577045"/>
          </a:xfrm>
          <a:prstGeom prst="rect">
            <a:avLst/>
          </a:prstGeom>
          <a:solidFill>
            <a:srgbClr val="7030A0"/>
          </a:solidFill>
          <a:ln w="57150">
            <a:solidFill>
              <a:srgbClr val="FFC000"/>
            </a:solidFill>
          </a:ln>
        </p:spPr>
      </p:pic>
      <p:pic>
        <p:nvPicPr>
          <p:cNvPr id="12" name="Picture 11" descr="karen2.jpeg"/>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3768820" y="2403920"/>
            <a:ext cx="1184180" cy="1601145"/>
          </a:xfrm>
          <a:prstGeom prst="rect">
            <a:avLst/>
          </a:prstGeom>
          <a:ln w="57150">
            <a:solidFill>
              <a:srgbClr val="FF0000"/>
            </a:solidFill>
          </a:ln>
        </p:spPr>
      </p:pic>
      <p:pic>
        <p:nvPicPr>
          <p:cNvPr id="13" name="Picture 12" descr="philtoye.jpeg"/>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714278" y="597990"/>
            <a:ext cx="1318842" cy="1318842"/>
          </a:xfrm>
          <a:prstGeom prst="rect">
            <a:avLst/>
          </a:prstGeom>
          <a:ln w="57150">
            <a:solidFill>
              <a:srgbClr val="7030A0"/>
            </a:solidFill>
          </a:ln>
        </p:spPr>
      </p:pic>
      <p:pic>
        <p:nvPicPr>
          <p:cNvPr id="14" name="Picture 13" descr="yue.png"/>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2042417" y="5297614"/>
            <a:ext cx="1233439" cy="1185999"/>
          </a:xfrm>
          <a:prstGeom prst="rect">
            <a:avLst/>
          </a:prstGeom>
          <a:ln w="57150">
            <a:solidFill>
              <a:srgbClr val="FFC000"/>
            </a:solidFill>
          </a:ln>
        </p:spPr>
      </p:pic>
      <p:pic>
        <p:nvPicPr>
          <p:cNvPr id="15" name="Picture 14" descr="han.jpeg"/>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632520" y="188641"/>
            <a:ext cx="1956998" cy="1302293"/>
          </a:xfrm>
          <a:prstGeom prst="rect">
            <a:avLst/>
          </a:prstGeom>
          <a:ln w="76200">
            <a:solidFill>
              <a:srgbClr val="00B050"/>
            </a:solidFill>
          </a:ln>
        </p:spPr>
      </p:pic>
      <p:pic>
        <p:nvPicPr>
          <p:cNvPr id="16" name="Picture 15" descr="julie.jpeg"/>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2172804" y="3767802"/>
            <a:ext cx="1271146" cy="1173366"/>
          </a:xfrm>
          <a:prstGeom prst="rect">
            <a:avLst/>
          </a:prstGeom>
          <a:ln w="57150">
            <a:solidFill>
              <a:srgbClr val="732F2C"/>
            </a:solidFill>
          </a:ln>
        </p:spPr>
      </p:pic>
      <p:pic>
        <p:nvPicPr>
          <p:cNvPr id="18" name="Picture 17" descr="tadelle.jpeg"/>
          <p:cNvPicPr>
            <a:picLocks noChangeAspect="1"/>
          </p:cNvPicPr>
          <p:nvPr/>
        </p:nvPicPr>
        <p:blipFill rotWithShape="1">
          <a:blip r:embed="rId12" cstate="email">
            <a:extLst>
              <a:ext uri="{28A0092B-C50C-407E-A947-70E740481C1C}">
                <a14:useLocalDpi xmlns:a14="http://schemas.microsoft.com/office/drawing/2010/main"/>
              </a:ext>
            </a:extLst>
          </a:blip>
          <a:srcRect/>
          <a:stretch/>
        </p:blipFill>
        <p:spPr>
          <a:xfrm>
            <a:off x="2949965" y="119047"/>
            <a:ext cx="1449252" cy="1441478"/>
          </a:xfrm>
          <a:prstGeom prst="rect">
            <a:avLst/>
          </a:prstGeom>
          <a:ln w="57150">
            <a:solidFill>
              <a:srgbClr val="732F2C"/>
            </a:solidFill>
          </a:ln>
        </p:spPr>
      </p:pic>
      <p:pic>
        <p:nvPicPr>
          <p:cNvPr id="2" name="Picture 1"/>
          <p:cNvPicPr>
            <a:picLocks noChangeAspect="1"/>
          </p:cNvPicPr>
          <p:nvPr/>
        </p:nvPicPr>
        <p:blipFill rotWithShape="1">
          <a:blip r:embed="rId13" cstate="email">
            <a:extLst>
              <a:ext uri="{28A0092B-C50C-407E-A947-70E740481C1C}">
                <a14:useLocalDpi xmlns:a14="http://schemas.microsoft.com/office/drawing/2010/main"/>
              </a:ext>
            </a:extLst>
          </a:blip>
          <a:srcRect/>
          <a:stretch/>
        </p:blipFill>
        <p:spPr>
          <a:xfrm>
            <a:off x="485504" y="3480664"/>
            <a:ext cx="1492240" cy="1460505"/>
          </a:xfrm>
          <a:prstGeom prst="rect">
            <a:avLst/>
          </a:prstGeom>
          <a:ln w="57150">
            <a:solidFill>
              <a:srgbClr val="0070C0"/>
            </a:solidFill>
          </a:ln>
        </p:spPr>
      </p:pic>
      <p:pic>
        <p:nvPicPr>
          <p:cNvPr id="3" name="Picture 2"/>
          <p:cNvPicPr>
            <a:picLocks noChangeAspect="1"/>
          </p:cNvPicPr>
          <p:nvPr/>
        </p:nvPicPr>
        <p:blipFill rotWithShape="1">
          <a:blip r:embed="rId14" cstate="email">
            <a:extLst>
              <a:ext uri="{28A0092B-C50C-407E-A947-70E740481C1C}">
                <a14:useLocalDpi xmlns:a14="http://schemas.microsoft.com/office/drawing/2010/main"/>
              </a:ext>
            </a:extLst>
          </a:blip>
          <a:srcRect/>
          <a:stretch/>
        </p:blipFill>
        <p:spPr>
          <a:xfrm>
            <a:off x="660531" y="1708255"/>
            <a:ext cx="1142186" cy="1596179"/>
          </a:xfrm>
          <a:prstGeom prst="rect">
            <a:avLst/>
          </a:prstGeom>
          <a:ln w="57150">
            <a:solidFill>
              <a:srgbClr val="00B050"/>
            </a:solidFill>
          </a:ln>
        </p:spPr>
      </p:pic>
      <p:pic>
        <p:nvPicPr>
          <p:cNvPr id="9" name="Picture 8"/>
          <p:cNvPicPr>
            <a:picLocks noChangeAspect="1"/>
          </p:cNvPicPr>
          <p:nvPr/>
        </p:nvPicPr>
        <p:blipFill rotWithShape="1">
          <a:blip r:embed="rId15" cstate="email">
            <a:extLst>
              <a:ext uri="{28A0092B-C50C-407E-A947-70E740481C1C}">
                <a14:useLocalDpi xmlns:a14="http://schemas.microsoft.com/office/drawing/2010/main"/>
              </a:ext>
            </a:extLst>
          </a:blip>
          <a:srcRect/>
          <a:stretch/>
        </p:blipFill>
        <p:spPr>
          <a:xfrm>
            <a:off x="6382242" y="172175"/>
            <a:ext cx="3237760" cy="2051546"/>
          </a:xfrm>
          <a:prstGeom prst="rect">
            <a:avLst/>
          </a:prstGeom>
        </p:spPr>
      </p:pic>
      <p:sp>
        <p:nvSpPr>
          <p:cNvPr id="10" name="TextBox 9"/>
          <p:cNvSpPr txBox="1"/>
          <p:nvPr/>
        </p:nvSpPr>
        <p:spPr>
          <a:xfrm>
            <a:off x="6875016" y="2728662"/>
            <a:ext cx="2726867" cy="1384995"/>
          </a:xfrm>
          <a:prstGeom prst="rect">
            <a:avLst/>
          </a:prstGeom>
          <a:noFill/>
        </p:spPr>
        <p:txBody>
          <a:bodyPr wrap="square" rtlCol="0">
            <a:spAutoFit/>
          </a:bodyPr>
          <a:lstStyle/>
          <a:p>
            <a:r>
              <a:rPr lang="en-US" sz="2800" b="1" dirty="0"/>
              <a:t>ILRI team </a:t>
            </a:r>
          </a:p>
          <a:p>
            <a:r>
              <a:rPr lang="en-US" sz="2800" b="1" dirty="0"/>
              <a:t>and skills</a:t>
            </a:r>
          </a:p>
          <a:p>
            <a:r>
              <a:rPr lang="en-US" sz="2800" b="1" i="1" dirty="0" smtClean="0"/>
              <a:t>STEVE </a:t>
            </a:r>
            <a:r>
              <a:rPr lang="en-US" sz="2800" b="1" i="1" dirty="0"/>
              <a:t>KEMP </a:t>
            </a:r>
          </a:p>
        </p:txBody>
      </p:sp>
      <p:sp>
        <p:nvSpPr>
          <p:cNvPr id="23" name="TextBox 22"/>
          <p:cNvSpPr txBox="1"/>
          <p:nvPr/>
        </p:nvSpPr>
        <p:spPr>
          <a:xfrm>
            <a:off x="7382400" y="4538195"/>
            <a:ext cx="1913216" cy="1815882"/>
          </a:xfrm>
          <a:prstGeom prst="rect">
            <a:avLst/>
          </a:prstGeom>
          <a:noFill/>
        </p:spPr>
        <p:txBody>
          <a:bodyPr wrap="none" rtlCol="0">
            <a:spAutoFit/>
          </a:bodyPr>
          <a:lstStyle/>
          <a:p>
            <a:r>
              <a:rPr lang="en-US" sz="2800" dirty="0"/>
              <a:t>ILRI Addis</a:t>
            </a:r>
          </a:p>
          <a:p>
            <a:r>
              <a:rPr lang="en-US" sz="2800" dirty="0"/>
              <a:t>ILRI Nairobi</a:t>
            </a:r>
          </a:p>
          <a:p>
            <a:r>
              <a:rPr lang="en-US" sz="2800" dirty="0"/>
              <a:t>ILRI - CAAS</a:t>
            </a:r>
          </a:p>
          <a:p>
            <a:r>
              <a:rPr lang="en-US" sz="2800" dirty="0"/>
              <a:t>CTLGH</a:t>
            </a:r>
          </a:p>
        </p:txBody>
      </p:sp>
      <p:pic>
        <p:nvPicPr>
          <p:cNvPr id="4" name="Picture 3"/>
          <p:cNvPicPr>
            <a:picLocks noChangeAspect="1"/>
          </p:cNvPicPr>
          <p:nvPr/>
        </p:nvPicPr>
        <p:blipFill rotWithShape="1">
          <a:blip r:embed="rId16" cstate="email">
            <a:extLst>
              <a:ext uri="{28A0092B-C50C-407E-A947-70E740481C1C}">
                <a14:useLocalDpi xmlns:a14="http://schemas.microsoft.com/office/drawing/2010/main"/>
              </a:ext>
            </a:extLst>
          </a:blip>
          <a:srcRect/>
          <a:stretch/>
        </p:blipFill>
        <p:spPr>
          <a:xfrm>
            <a:off x="5289416" y="4797153"/>
            <a:ext cx="1391777" cy="1689721"/>
          </a:xfrm>
          <a:prstGeom prst="rect">
            <a:avLst/>
          </a:prstGeom>
          <a:ln w="57150">
            <a:solidFill>
              <a:srgbClr val="0070C0"/>
            </a:solidFill>
          </a:ln>
        </p:spPr>
      </p:pic>
    </p:spTree>
    <p:extLst>
      <p:ext uri="{BB962C8B-B14F-4D97-AF65-F5344CB8AC3E}">
        <p14:creationId xmlns:p14="http://schemas.microsoft.com/office/powerpoint/2010/main" val="291647767"/>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945078" y="0"/>
            <a:ext cx="6301946" cy="6858000"/>
          </a:xfrm>
          <a:prstGeom prst="rect">
            <a:avLst/>
          </a:prstGeom>
        </p:spPr>
      </p:pic>
      <p:pic>
        <p:nvPicPr>
          <p:cNvPr id="6" name="Picture 5" descr="cid:5507a170-d2f2-44d4-a37d-754333347287@eurprd03.prod.outlook.com"/>
          <p:cNvPicPr/>
          <p:nvPr/>
        </p:nvPicPr>
        <p:blipFill>
          <a:blip r:embed="rId3" r:link="rId4" cstate="email">
            <a:extLst>
              <a:ext uri="{28A0092B-C50C-407E-A947-70E740481C1C}">
                <a14:useLocalDpi xmlns:a14="http://schemas.microsoft.com/office/drawing/2010/main"/>
              </a:ext>
            </a:extLst>
          </a:blip>
          <a:srcRect/>
          <a:stretch>
            <a:fillRect/>
          </a:stretch>
        </p:blipFill>
        <p:spPr bwMode="auto">
          <a:xfrm>
            <a:off x="308757" y="6246698"/>
            <a:ext cx="1133877" cy="415360"/>
          </a:xfrm>
          <a:prstGeom prst="rect">
            <a:avLst/>
          </a:prstGeom>
          <a:noFill/>
          <a:ln>
            <a:noFill/>
          </a:ln>
        </p:spPr>
      </p:pic>
      <p:pic>
        <p:nvPicPr>
          <p:cNvPr id="7" name="Picture 6"/>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8668987" y="6142750"/>
            <a:ext cx="1101152" cy="558704"/>
          </a:xfrm>
          <a:prstGeom prst="rect">
            <a:avLst/>
          </a:prstGeom>
        </p:spPr>
      </p:pic>
    </p:spTree>
    <p:extLst>
      <p:ext uri="{BB962C8B-B14F-4D97-AF65-F5344CB8AC3E}">
        <p14:creationId xmlns:p14="http://schemas.microsoft.com/office/powerpoint/2010/main" val="2075878798"/>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2298700"/>
            <a:ext cx="9906000" cy="4490720"/>
          </a:xfrm>
          <a:prstGeom prst="rect">
            <a:avLst/>
          </a:prstGeom>
        </p:spPr>
      </p:pic>
      <p:pic>
        <p:nvPicPr>
          <p:cNvPr id="2" name="Picture 1"/>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745672" y="475012"/>
            <a:ext cx="5096988" cy="1075542"/>
          </a:xfrm>
          <a:prstGeom prst="rect">
            <a:avLst/>
          </a:prstGeom>
        </p:spPr>
      </p:pic>
      <p:sp>
        <p:nvSpPr>
          <p:cNvPr id="3" name="Rectangle 2"/>
          <p:cNvSpPr/>
          <p:nvPr/>
        </p:nvSpPr>
        <p:spPr>
          <a:xfrm>
            <a:off x="6494189" y="1365888"/>
            <a:ext cx="2142766" cy="369332"/>
          </a:xfrm>
          <a:prstGeom prst="rect">
            <a:avLst/>
          </a:prstGeom>
        </p:spPr>
        <p:txBody>
          <a:bodyPr wrap="none">
            <a:spAutoFit/>
          </a:bodyPr>
          <a:lstStyle/>
          <a:p>
            <a:r>
              <a:rPr lang="en-AU" i="1" dirty="0" err="1">
                <a:solidFill>
                  <a:srgbClr val="000000"/>
                </a:solidFill>
              </a:rPr>
              <a:t>Stucken</a:t>
            </a:r>
            <a:r>
              <a:rPr lang="en-AU" i="1" dirty="0">
                <a:solidFill>
                  <a:srgbClr val="000000"/>
                </a:solidFill>
              </a:rPr>
              <a:t> et al. (2017) </a:t>
            </a:r>
            <a:endParaRPr lang="en-US" dirty="0"/>
          </a:p>
        </p:txBody>
      </p:sp>
      <p:pic>
        <p:nvPicPr>
          <p:cNvPr id="6" name="Picture 5" descr="cid:5507a170-d2f2-44d4-a37d-754333347287@eurprd03.prod.outlook.com"/>
          <p:cNvPicPr/>
          <p:nvPr/>
        </p:nvPicPr>
        <p:blipFill>
          <a:blip r:embed="rId4" r:link="rId5" cstate="email">
            <a:extLst>
              <a:ext uri="{28A0092B-C50C-407E-A947-70E740481C1C}">
                <a14:useLocalDpi xmlns:a14="http://schemas.microsoft.com/office/drawing/2010/main"/>
              </a:ext>
            </a:extLst>
          </a:blip>
          <a:srcRect/>
          <a:stretch>
            <a:fillRect/>
          </a:stretch>
        </p:blipFill>
        <p:spPr bwMode="auto">
          <a:xfrm>
            <a:off x="7587049" y="271849"/>
            <a:ext cx="1865870" cy="530559"/>
          </a:xfrm>
          <a:prstGeom prst="rect">
            <a:avLst/>
          </a:prstGeom>
          <a:noFill/>
          <a:ln>
            <a:noFill/>
          </a:ln>
        </p:spPr>
      </p:pic>
    </p:spTree>
    <p:extLst>
      <p:ext uri="{BB962C8B-B14F-4D97-AF65-F5344CB8AC3E}">
        <p14:creationId xmlns:p14="http://schemas.microsoft.com/office/powerpoint/2010/main" val="704839096"/>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381000" y="1390684"/>
            <a:ext cx="9144000" cy="3785652"/>
          </a:xfrm>
          <a:prstGeom prst="rect">
            <a:avLst/>
          </a:prstGeom>
          <a:solidFill>
            <a:schemeClr val="bg1">
              <a:lumMod val="75000"/>
            </a:schemeClr>
          </a:solidFill>
        </p:spPr>
        <p:txBody>
          <a:bodyPr wrap="square">
            <a:spAutoFit/>
          </a:bodyPr>
          <a:lstStyle/>
          <a:p>
            <a:pPr marL="285750" indent="-285750">
              <a:buFont typeface="Arial"/>
              <a:buChar char="•"/>
            </a:pPr>
            <a:endParaRPr lang="en-US" sz="2400" dirty="0"/>
          </a:p>
          <a:p>
            <a:pPr marL="285750" indent="-285750">
              <a:buFont typeface="Arial"/>
              <a:buChar char="•"/>
            </a:pPr>
            <a:endParaRPr lang="en-US" sz="2400" dirty="0"/>
          </a:p>
          <a:p>
            <a:pPr marL="285750" indent="-285750">
              <a:buFont typeface="Arial"/>
              <a:buChar char="•"/>
            </a:pPr>
            <a:endParaRPr lang="en-US" sz="2400" dirty="0"/>
          </a:p>
          <a:p>
            <a:pPr marL="285750" indent="-285750">
              <a:buFont typeface="Arial"/>
              <a:buChar char="•"/>
            </a:pPr>
            <a:endParaRPr lang="en-US" sz="2400" dirty="0"/>
          </a:p>
          <a:p>
            <a:pPr marL="285750" indent="-285750">
              <a:buFont typeface="Arial"/>
              <a:buChar char="•"/>
            </a:pPr>
            <a:endParaRPr lang="en-US" sz="2400" dirty="0"/>
          </a:p>
          <a:p>
            <a:pPr marL="285750" indent="-285750">
              <a:buFont typeface="Arial"/>
              <a:buChar char="•"/>
            </a:pPr>
            <a:endParaRPr lang="en-US" sz="2400" dirty="0"/>
          </a:p>
          <a:p>
            <a:pPr marL="285750" indent="-285750">
              <a:buFont typeface="Arial"/>
              <a:buChar char="•"/>
            </a:pPr>
            <a:endParaRPr lang="en-US" sz="2400" dirty="0"/>
          </a:p>
          <a:p>
            <a:endParaRPr lang="en-US" sz="2400" dirty="0"/>
          </a:p>
          <a:p>
            <a:r>
              <a:rPr lang="en-US" sz="2400" dirty="0"/>
              <a:t> </a:t>
            </a:r>
          </a:p>
          <a:p>
            <a:endParaRPr lang="en-US" sz="2400" dirty="0"/>
          </a:p>
        </p:txBody>
      </p:sp>
      <p:sp>
        <p:nvSpPr>
          <p:cNvPr id="2" name="Title 1"/>
          <p:cNvSpPr>
            <a:spLocks noGrp="1"/>
          </p:cNvSpPr>
          <p:nvPr>
            <p:ph type="title"/>
          </p:nvPr>
        </p:nvSpPr>
        <p:spPr>
          <a:xfrm>
            <a:off x="838200" y="76200"/>
            <a:ext cx="8229600" cy="1143000"/>
          </a:xfrm>
        </p:spPr>
        <p:txBody>
          <a:bodyPr/>
          <a:lstStyle/>
          <a:p>
            <a:pPr algn="ctr"/>
            <a:r>
              <a:rPr lang="en-US" dirty="0" smtClean="0"/>
              <a:t>Why Genetics Matters</a:t>
            </a:r>
            <a:endParaRPr lang="en-US" dirty="0"/>
          </a:p>
        </p:txBody>
      </p:sp>
      <p:pic>
        <p:nvPicPr>
          <p:cNvPr id="9" name="Picture 8"/>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59310" y="1579511"/>
            <a:ext cx="3676253" cy="3157961"/>
          </a:xfrm>
          <a:prstGeom prst="rect">
            <a:avLst/>
          </a:prstGeom>
        </p:spPr>
      </p:pic>
      <p:pic>
        <p:nvPicPr>
          <p:cNvPr id="10" name="Picture 9"/>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382170" y="1545419"/>
            <a:ext cx="3685631" cy="3157961"/>
          </a:xfrm>
          <a:prstGeom prst="rect">
            <a:avLst/>
          </a:prstGeom>
        </p:spPr>
      </p:pic>
      <p:sp>
        <p:nvSpPr>
          <p:cNvPr id="14" name="Rectangle 13"/>
          <p:cNvSpPr/>
          <p:nvPr/>
        </p:nvSpPr>
        <p:spPr>
          <a:xfrm>
            <a:off x="1438298" y="4810074"/>
            <a:ext cx="1918275" cy="369332"/>
          </a:xfrm>
          <a:prstGeom prst="rect">
            <a:avLst/>
          </a:prstGeom>
        </p:spPr>
        <p:txBody>
          <a:bodyPr wrap="square">
            <a:spAutoFit/>
          </a:bodyPr>
          <a:lstStyle/>
          <a:p>
            <a:r>
              <a:rPr lang="en-AU" dirty="0"/>
              <a:t>Number of SNPs</a:t>
            </a:r>
          </a:p>
        </p:txBody>
      </p:sp>
      <p:sp>
        <p:nvSpPr>
          <p:cNvPr id="16" name="Rectangle 15"/>
          <p:cNvSpPr/>
          <p:nvPr/>
        </p:nvSpPr>
        <p:spPr>
          <a:xfrm>
            <a:off x="474966" y="275557"/>
            <a:ext cx="8956069" cy="830997"/>
          </a:xfrm>
          <a:prstGeom prst="rect">
            <a:avLst/>
          </a:prstGeom>
          <a:solidFill>
            <a:schemeClr val="bg1">
              <a:lumMod val="85000"/>
            </a:schemeClr>
          </a:solidFill>
        </p:spPr>
        <p:txBody>
          <a:bodyPr wrap="square">
            <a:spAutoFit/>
          </a:bodyPr>
          <a:lstStyle/>
          <a:p>
            <a:pPr algn="ctr"/>
            <a:r>
              <a:rPr lang="en-AU" sz="2400" b="1" dirty="0">
                <a:solidFill>
                  <a:srgbClr val="000000"/>
                </a:solidFill>
              </a:rPr>
              <a:t>Number of SNPs and Dairy (exotic proportion) in East African crossbred Zebu x Taurine cattle</a:t>
            </a:r>
          </a:p>
        </p:txBody>
      </p:sp>
      <p:pic>
        <p:nvPicPr>
          <p:cNvPr id="17" name="Picture 16" descr="cid:5507a170-d2f2-44d4-a37d-754333347287@eurprd03.prod.outlook.com"/>
          <p:cNvPicPr/>
          <p:nvPr/>
        </p:nvPicPr>
        <p:blipFill>
          <a:blip r:embed="rId5" r:link="rId6" cstate="email">
            <a:extLst>
              <a:ext uri="{28A0092B-C50C-407E-A947-70E740481C1C}">
                <a14:useLocalDpi xmlns:a14="http://schemas.microsoft.com/office/drawing/2010/main"/>
              </a:ext>
            </a:extLst>
          </a:blip>
          <a:srcRect/>
          <a:stretch>
            <a:fillRect/>
          </a:stretch>
        </p:blipFill>
        <p:spPr bwMode="auto">
          <a:xfrm>
            <a:off x="8060540" y="6370866"/>
            <a:ext cx="1343491" cy="423647"/>
          </a:xfrm>
          <a:prstGeom prst="rect">
            <a:avLst/>
          </a:prstGeom>
          <a:noFill/>
          <a:ln>
            <a:noFill/>
          </a:ln>
        </p:spPr>
      </p:pic>
      <p:sp>
        <p:nvSpPr>
          <p:cNvPr id="18" name="Rectangle 17"/>
          <p:cNvSpPr/>
          <p:nvPr/>
        </p:nvSpPr>
        <p:spPr>
          <a:xfrm>
            <a:off x="6609185" y="4807004"/>
            <a:ext cx="1918275" cy="369332"/>
          </a:xfrm>
          <a:prstGeom prst="rect">
            <a:avLst/>
          </a:prstGeom>
        </p:spPr>
        <p:txBody>
          <a:bodyPr wrap="square">
            <a:spAutoFit/>
          </a:bodyPr>
          <a:lstStyle/>
          <a:p>
            <a:r>
              <a:rPr lang="en-AU" dirty="0"/>
              <a:t>Number of SNPs</a:t>
            </a:r>
          </a:p>
        </p:txBody>
      </p:sp>
      <p:sp>
        <p:nvSpPr>
          <p:cNvPr id="11" name="Rectangle 10"/>
          <p:cNvSpPr/>
          <p:nvPr/>
        </p:nvSpPr>
        <p:spPr>
          <a:xfrm>
            <a:off x="742616" y="5460468"/>
            <a:ext cx="8844720" cy="646331"/>
          </a:xfrm>
          <a:prstGeom prst="rect">
            <a:avLst/>
          </a:prstGeom>
          <a:noFill/>
        </p:spPr>
        <p:txBody>
          <a:bodyPr wrap="square">
            <a:spAutoFit/>
          </a:bodyPr>
          <a:lstStyle/>
          <a:p>
            <a:r>
              <a:rPr lang="en-AU" i="1" dirty="0" err="1">
                <a:solidFill>
                  <a:srgbClr val="000000"/>
                </a:solidFill>
              </a:rPr>
              <a:t>Stucken</a:t>
            </a:r>
            <a:r>
              <a:rPr lang="en-AU" i="1" dirty="0">
                <a:solidFill>
                  <a:srgbClr val="000000"/>
                </a:solidFill>
              </a:rPr>
              <a:t> et al. (2017) Genetic tests for estimating dairy breed proportion and parentage  assignment in East African crossbred cattle. Genetic Selection and Evolution, 49:67</a:t>
            </a:r>
            <a:r>
              <a:rPr lang="en-AU" dirty="0">
                <a:solidFill>
                  <a:srgbClr val="000000"/>
                </a:solidFill>
              </a:rPr>
              <a:t>.</a:t>
            </a:r>
          </a:p>
        </p:txBody>
      </p:sp>
    </p:spTree>
    <p:extLst>
      <p:ext uri="{BB962C8B-B14F-4D97-AF65-F5344CB8AC3E}">
        <p14:creationId xmlns:p14="http://schemas.microsoft.com/office/powerpoint/2010/main" val="405170578"/>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
          <p:cNvSpPr txBox="1">
            <a:spLocks noChangeArrowheads="1"/>
          </p:cNvSpPr>
          <p:nvPr/>
        </p:nvSpPr>
        <p:spPr bwMode="auto">
          <a:xfrm>
            <a:off x="798502" y="836712"/>
            <a:ext cx="8460432" cy="52322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2800" b="1" dirty="0"/>
              <a:t>The ideal - SNPs chip for screening bulls</a:t>
            </a:r>
          </a:p>
        </p:txBody>
      </p:sp>
      <p:sp>
        <p:nvSpPr>
          <p:cNvPr id="10" name="TextBox 9"/>
          <p:cNvSpPr txBox="1"/>
          <p:nvPr/>
        </p:nvSpPr>
        <p:spPr>
          <a:xfrm>
            <a:off x="798502" y="2060848"/>
            <a:ext cx="8460432" cy="1938992"/>
          </a:xfrm>
          <a:prstGeom prst="rect">
            <a:avLst/>
          </a:prstGeom>
          <a:noFill/>
        </p:spPr>
        <p:txBody>
          <a:bodyPr wrap="square" rtlCol="0">
            <a:spAutoFit/>
          </a:bodyPr>
          <a:lstStyle/>
          <a:p>
            <a:pPr marL="285750" indent="-285750" algn="ctr">
              <a:buFontTx/>
              <a:buChar char="-"/>
            </a:pPr>
            <a:r>
              <a:rPr lang="en-US" sz="2400" b="1" dirty="0"/>
              <a:t>Parentage analysis</a:t>
            </a:r>
          </a:p>
          <a:p>
            <a:pPr marL="285750" indent="-285750" algn="ctr">
              <a:buFontTx/>
              <a:buChar char="-"/>
            </a:pPr>
            <a:endParaRPr lang="en-US" sz="2400" b="1" dirty="0"/>
          </a:p>
          <a:p>
            <a:pPr marL="285750" indent="-285750" algn="ctr">
              <a:buFontTx/>
              <a:buChar char="-"/>
            </a:pPr>
            <a:r>
              <a:rPr lang="en-US" sz="2400" b="1" dirty="0"/>
              <a:t>Crossbreeding proportion (production traits, health traits)</a:t>
            </a:r>
          </a:p>
          <a:p>
            <a:pPr marL="285750" indent="-285750" algn="ctr">
              <a:buFontTx/>
              <a:buChar char="-"/>
            </a:pPr>
            <a:endParaRPr lang="en-US" sz="2400" b="1" dirty="0"/>
          </a:p>
          <a:p>
            <a:pPr marL="285750" indent="-285750" algn="ctr">
              <a:buFontTx/>
              <a:buChar char="-"/>
            </a:pPr>
            <a:r>
              <a:rPr lang="en-US" sz="2400" b="1" dirty="0"/>
              <a:t>Signature of positive selection (environmental adaptation) </a:t>
            </a:r>
          </a:p>
        </p:txBody>
      </p:sp>
      <p:graphicFrame>
        <p:nvGraphicFramePr>
          <p:cNvPr id="31" name="Object 30"/>
          <p:cNvGraphicFramePr>
            <a:graphicFrameLocks noChangeAspect="1"/>
          </p:cNvGraphicFramePr>
          <p:nvPr>
            <p:extLst/>
          </p:nvPr>
        </p:nvGraphicFramePr>
        <p:xfrm>
          <a:off x="704528" y="5142339"/>
          <a:ext cx="968036" cy="808970"/>
        </p:xfrm>
        <a:graphic>
          <a:graphicData uri="http://schemas.openxmlformats.org/presentationml/2006/ole">
            <mc:AlternateContent xmlns:mc="http://schemas.openxmlformats.org/markup-compatibility/2006">
              <mc:Choice xmlns:v="urn:schemas-microsoft-com:vml" Requires="v">
                <p:oleObj spid="_x0000_s36923" name="Photo Editor Photo" r:id="rId4" imgW="2179509" imgH="1980952" progId="MSPhotoEd.3">
                  <p:embed/>
                </p:oleObj>
              </mc:Choice>
              <mc:Fallback>
                <p:oleObj name="Photo Editor Photo" r:id="rId4" imgW="2179509" imgH="1980952" progId="MSPhotoEd.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4528" y="5142339"/>
                        <a:ext cx="968036" cy="808970"/>
                      </a:xfrm>
                      <a:prstGeom prst="rect">
                        <a:avLst/>
                      </a:prstGeom>
                      <a:noFill/>
                      <a:ln>
                        <a:noFill/>
                      </a:ln>
                      <a:effectLst/>
                      <a:extLst/>
                    </p:spPr>
                  </p:pic>
                </p:oleObj>
              </mc:Fallback>
            </mc:AlternateContent>
          </a:graphicData>
        </a:graphic>
      </p:graphicFrame>
      <p:sp>
        <p:nvSpPr>
          <p:cNvPr id="34" name="TextBox 33"/>
          <p:cNvSpPr txBox="1"/>
          <p:nvPr/>
        </p:nvSpPr>
        <p:spPr>
          <a:xfrm>
            <a:off x="4231105" y="5476356"/>
            <a:ext cx="184666" cy="369332"/>
          </a:xfrm>
          <a:prstGeom prst="rect">
            <a:avLst/>
          </a:prstGeom>
          <a:noFill/>
        </p:spPr>
        <p:txBody>
          <a:bodyPr wrap="none" rtlCol="0">
            <a:spAutoFit/>
          </a:bodyPr>
          <a:lstStyle/>
          <a:p>
            <a:endParaRPr lang="en-US" dirty="0"/>
          </a:p>
        </p:txBody>
      </p:sp>
      <p:pic>
        <p:nvPicPr>
          <p:cNvPr id="35" name="Picture 2"/>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1949472" y="5157192"/>
            <a:ext cx="1931244" cy="8640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6" name="Picture 35"/>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4088905" y="5085184"/>
            <a:ext cx="1585991" cy="804704"/>
          </a:xfrm>
          <a:prstGeom prst="rect">
            <a:avLst/>
          </a:prstGeom>
        </p:spPr>
      </p:pic>
      <p:pic>
        <p:nvPicPr>
          <p:cNvPr id="37" name="Picture 36" descr="Screen Shot 2017-04-23 at 10.04.18 AM.png"/>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5856561" y="5013177"/>
            <a:ext cx="2264792" cy="1008113"/>
          </a:xfrm>
          <a:prstGeom prst="rect">
            <a:avLst/>
          </a:prstGeom>
        </p:spPr>
      </p:pic>
      <p:pic>
        <p:nvPicPr>
          <p:cNvPr id="38" name="Picture 37"/>
          <p:cNvPicPr>
            <a:picLocks noChangeAspect="1"/>
          </p:cNvPicPr>
          <p:nvPr/>
        </p:nvPicPr>
        <p:blipFill rotWithShape="1">
          <a:blip r:embed="rId9" cstate="email">
            <a:extLst>
              <a:ext uri="{28A0092B-C50C-407E-A947-70E740481C1C}">
                <a14:useLocalDpi xmlns:a14="http://schemas.microsoft.com/office/drawing/2010/main"/>
              </a:ext>
            </a:extLst>
          </a:blip>
          <a:srcRect/>
          <a:stretch/>
        </p:blipFill>
        <p:spPr>
          <a:xfrm>
            <a:off x="7953913" y="5013176"/>
            <a:ext cx="1494888" cy="1019822"/>
          </a:xfrm>
          <a:prstGeom prst="rect">
            <a:avLst/>
          </a:prstGeom>
        </p:spPr>
      </p:pic>
      <p:sp>
        <p:nvSpPr>
          <p:cNvPr id="13" name="TextBox 12"/>
          <p:cNvSpPr txBox="1"/>
          <p:nvPr/>
        </p:nvSpPr>
        <p:spPr>
          <a:xfrm>
            <a:off x="525016" y="6236860"/>
            <a:ext cx="9036496" cy="369332"/>
          </a:xfrm>
          <a:prstGeom prst="rect">
            <a:avLst/>
          </a:prstGeom>
          <a:noFill/>
        </p:spPr>
        <p:txBody>
          <a:bodyPr wrap="square" rtlCol="0">
            <a:spAutoFit/>
          </a:bodyPr>
          <a:lstStyle/>
          <a:p>
            <a:pPr algn="ctr"/>
            <a:r>
              <a:rPr lang="en-US" b="1" dirty="0"/>
              <a:t>University of Seoul </a:t>
            </a:r>
            <a:r>
              <a:rPr lang="mr-IN" b="1" dirty="0"/>
              <a:t>–</a:t>
            </a:r>
            <a:r>
              <a:rPr lang="en-US" b="1" dirty="0"/>
              <a:t> University of New England (Australia)</a:t>
            </a:r>
          </a:p>
        </p:txBody>
      </p:sp>
    </p:spTree>
    <p:extLst>
      <p:ext uri="{BB962C8B-B14F-4D97-AF65-F5344CB8AC3E}">
        <p14:creationId xmlns:p14="http://schemas.microsoft.com/office/powerpoint/2010/main" val="1740637645"/>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smtClean="0"/>
              <a:t>Next steps</a:t>
            </a:r>
            <a:endParaRPr lang="en-US" i="1" dirty="0"/>
          </a:p>
        </p:txBody>
      </p:sp>
      <p:sp>
        <p:nvSpPr>
          <p:cNvPr id="3" name="Content Placeholder 2"/>
          <p:cNvSpPr>
            <a:spLocks noGrp="1"/>
          </p:cNvSpPr>
          <p:nvPr>
            <p:ph idx="1"/>
          </p:nvPr>
        </p:nvSpPr>
        <p:spPr>
          <a:xfrm>
            <a:off x="681038" y="1552493"/>
            <a:ext cx="8543925" cy="4351338"/>
          </a:xfrm>
        </p:spPr>
        <p:txBody>
          <a:bodyPr/>
          <a:lstStyle/>
          <a:p>
            <a:pPr fontAlgn="base"/>
            <a:r>
              <a:rPr lang="en-US" dirty="0" smtClean="0"/>
              <a:t>Development of the SNPs chips: </a:t>
            </a:r>
            <a:r>
              <a:rPr lang="en-US" dirty="0" err="1" smtClean="0"/>
              <a:t>Neogen</a:t>
            </a:r>
            <a:r>
              <a:rPr lang="en-US" dirty="0" smtClean="0"/>
              <a:t> &amp; </a:t>
            </a:r>
            <a:r>
              <a:rPr lang="en-US" dirty="0" err="1"/>
              <a:t>DArT</a:t>
            </a:r>
            <a:r>
              <a:rPr lang="en-US" dirty="0"/>
              <a:t> </a:t>
            </a:r>
            <a:r>
              <a:rPr lang="en-US" dirty="0" smtClean="0"/>
              <a:t>Technology companies, </a:t>
            </a:r>
            <a:r>
              <a:rPr lang="en-US" b="1" dirty="0" smtClean="0">
                <a:solidFill>
                  <a:srgbClr val="2F23BD"/>
                </a:solidFill>
              </a:rPr>
              <a:t>February/March 2018</a:t>
            </a:r>
          </a:p>
          <a:p>
            <a:pPr fontAlgn="base"/>
            <a:endParaRPr lang="en-US" dirty="0"/>
          </a:p>
          <a:p>
            <a:pPr fontAlgn="base"/>
            <a:r>
              <a:rPr lang="en-US" dirty="0" smtClean="0"/>
              <a:t>Testing and selection of the bulls, </a:t>
            </a:r>
            <a:r>
              <a:rPr lang="en-US" b="1" dirty="0" smtClean="0">
                <a:solidFill>
                  <a:srgbClr val="2F23BD"/>
                </a:solidFill>
              </a:rPr>
              <a:t>July/August 2018</a:t>
            </a:r>
            <a:r>
              <a:rPr lang="en-US" b="1" dirty="0">
                <a:solidFill>
                  <a:srgbClr val="2F23BD"/>
                </a:solidFill>
              </a:rPr>
              <a:t/>
            </a:r>
            <a:br>
              <a:rPr lang="en-US" b="1" dirty="0">
                <a:solidFill>
                  <a:srgbClr val="2F23BD"/>
                </a:solidFill>
              </a:rPr>
            </a:br>
            <a:r>
              <a:rPr lang="en-US" dirty="0" smtClean="0"/>
              <a:t>Farmers, Private breeders, </a:t>
            </a:r>
            <a:r>
              <a:rPr lang="en-US" dirty="0" err="1" smtClean="0"/>
              <a:t>Govermental</a:t>
            </a:r>
            <a:r>
              <a:rPr lang="en-US" dirty="0" smtClean="0"/>
              <a:t> Farms (Ethiopia, Tanzania, Kenya)</a:t>
            </a:r>
          </a:p>
          <a:p>
            <a:pPr fontAlgn="base"/>
            <a:endParaRPr lang="en-US" dirty="0"/>
          </a:p>
          <a:p>
            <a:pPr fontAlgn="base"/>
            <a:r>
              <a:rPr lang="en-US" dirty="0" smtClean="0"/>
              <a:t>AI and natural mating will them follow </a:t>
            </a:r>
            <a:r>
              <a:rPr lang="mr-IN" dirty="0" smtClean="0"/>
              <a:t>……</a:t>
            </a:r>
            <a:endParaRPr lang="en-US" dirty="0"/>
          </a:p>
          <a:p>
            <a:pPr>
              <a:buFont typeface="Arial" charset="0"/>
              <a:buChar char="•"/>
            </a:pPr>
            <a:endParaRPr lang="en-US" dirty="0"/>
          </a:p>
        </p:txBody>
      </p:sp>
      <p:pic>
        <p:nvPicPr>
          <p:cNvPr id="7" name="Picture 6"/>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527572" y="6175026"/>
            <a:ext cx="1101152" cy="558704"/>
          </a:xfrm>
          <a:prstGeom prst="rect">
            <a:avLst/>
          </a:prstGeom>
        </p:spPr>
      </p:pic>
      <p:pic>
        <p:nvPicPr>
          <p:cNvPr id="8" name="Picture 7" descr="cid:5507a170-d2f2-44d4-a37d-754333347287@eurprd03.prod.outlook.com"/>
          <p:cNvPicPr/>
          <p:nvPr/>
        </p:nvPicPr>
        <p:blipFill>
          <a:blip r:embed="rId3" r:link="rId4" cstate="email">
            <a:extLst>
              <a:ext uri="{28A0092B-C50C-407E-A947-70E740481C1C}">
                <a14:useLocalDpi xmlns:a14="http://schemas.microsoft.com/office/drawing/2010/main"/>
              </a:ext>
            </a:extLst>
          </a:blip>
          <a:srcRect/>
          <a:stretch>
            <a:fillRect/>
          </a:stretch>
        </p:blipFill>
        <p:spPr bwMode="auto">
          <a:xfrm>
            <a:off x="308757" y="6056416"/>
            <a:ext cx="1223160" cy="605642"/>
          </a:xfrm>
          <a:prstGeom prst="rect">
            <a:avLst/>
          </a:prstGeom>
          <a:noFill/>
          <a:ln>
            <a:noFill/>
          </a:ln>
        </p:spPr>
      </p:pic>
    </p:spTree>
    <p:extLst>
      <p:ext uri="{BB962C8B-B14F-4D97-AF65-F5344CB8AC3E}">
        <p14:creationId xmlns:p14="http://schemas.microsoft.com/office/powerpoint/2010/main" val="147810556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1143000" y="1828800"/>
            <a:ext cx="7772400" cy="952500"/>
          </a:xfrm>
        </p:spPr>
        <p:txBody>
          <a:bodyPr>
            <a:noAutofit/>
          </a:bodyPr>
          <a:lstStyle/>
          <a:p>
            <a:r>
              <a:rPr lang="en-US" sz="2800" b="1" dirty="0">
                <a:solidFill>
                  <a:schemeClr val="tx1"/>
                </a:solidFill>
              </a:rPr>
              <a:t>Reproductive interventions for more efficient sheep and goats breeding </a:t>
            </a:r>
            <a:r>
              <a:rPr lang="en-US" sz="2800" b="1" dirty="0" smtClean="0">
                <a:solidFill>
                  <a:schemeClr val="tx1"/>
                </a:solidFill>
              </a:rPr>
              <a:t>programs</a:t>
            </a:r>
          </a:p>
          <a:p>
            <a:endParaRPr lang="en-US" sz="2800" i="1" dirty="0">
              <a:solidFill>
                <a:schemeClr val="tx1"/>
              </a:solidFill>
            </a:endParaRPr>
          </a:p>
          <a:p>
            <a:r>
              <a:rPr lang="en-US" sz="2800" i="1" dirty="0" smtClean="0">
                <a:solidFill>
                  <a:schemeClr val="tx1"/>
                </a:solidFill>
              </a:rPr>
              <a:t>Field </a:t>
            </a:r>
            <a:r>
              <a:rPr lang="en-US" sz="2800" i="1" dirty="0">
                <a:solidFill>
                  <a:schemeClr val="tx1"/>
                </a:solidFill>
              </a:rPr>
              <a:t>Solution for the Artificial Insemination of Ethiopian Sheep Breeds</a:t>
            </a:r>
          </a:p>
          <a:p>
            <a:r>
              <a:rPr lang="en-US" sz="2800" b="1" dirty="0" smtClean="0">
                <a:solidFill>
                  <a:schemeClr val="tx1"/>
                </a:solidFill>
              </a:rPr>
              <a:t> </a:t>
            </a:r>
            <a:endParaRPr lang="en-US" sz="2800" b="1" dirty="0">
              <a:solidFill>
                <a:schemeClr val="tx1"/>
              </a:solidFill>
            </a:endParaRPr>
          </a:p>
          <a:p>
            <a:endParaRPr lang="en-US" sz="2800" b="1" dirty="0">
              <a:solidFill>
                <a:schemeClr val="tx1"/>
              </a:solidFill>
            </a:endParaRPr>
          </a:p>
        </p:txBody>
      </p:sp>
      <p:sp>
        <p:nvSpPr>
          <p:cNvPr id="7" name="Text Placeholder 6"/>
          <p:cNvSpPr>
            <a:spLocks noGrp="1"/>
          </p:cNvSpPr>
          <p:nvPr>
            <p:ph type="body" sz="quarter" idx="12"/>
          </p:nvPr>
        </p:nvSpPr>
        <p:spPr>
          <a:xfrm>
            <a:off x="0" y="4473042"/>
            <a:ext cx="9906000" cy="762000"/>
          </a:xfrm>
        </p:spPr>
        <p:txBody>
          <a:bodyPr>
            <a:normAutofit fontScale="92500" lnSpcReduction="10000"/>
          </a:bodyPr>
          <a:lstStyle/>
          <a:p>
            <a:r>
              <a:rPr lang="en-US" sz="2800" b="1" dirty="0" smtClean="0">
                <a:solidFill>
                  <a:schemeClr val="tx1"/>
                </a:solidFill>
              </a:rPr>
              <a:t>Product: Safe, </a:t>
            </a:r>
            <a:r>
              <a:rPr lang="en-US" sz="2800" b="1" dirty="0">
                <a:solidFill>
                  <a:schemeClr val="tx1"/>
                </a:solidFill>
              </a:rPr>
              <a:t>accessible and affordable synchronization </a:t>
            </a:r>
            <a:r>
              <a:rPr lang="en-US" sz="2800" b="1" dirty="0" err="1" smtClean="0">
                <a:solidFill>
                  <a:schemeClr val="tx1"/>
                </a:solidFill>
              </a:rPr>
              <a:t>oestrus</a:t>
            </a:r>
            <a:r>
              <a:rPr lang="en-US" sz="2800" b="1" dirty="0" smtClean="0">
                <a:solidFill>
                  <a:schemeClr val="tx1"/>
                </a:solidFill>
              </a:rPr>
              <a:t> protocol for Ethiopian sheep</a:t>
            </a:r>
            <a:endParaRPr lang="en-US" sz="2800" b="1" dirty="0">
              <a:solidFill>
                <a:schemeClr val="tx1"/>
              </a:solidFill>
            </a:endParaRPr>
          </a:p>
          <a:p>
            <a:endParaRPr lang="en-US" b="1" dirty="0">
              <a:solidFill>
                <a:schemeClr val="tx1"/>
              </a:solidFill>
            </a:endParaRPr>
          </a:p>
        </p:txBody>
      </p:sp>
    </p:spTree>
    <p:custDataLst>
      <p:tags r:id="rId1"/>
    </p:custDataLst>
    <p:extLst>
      <p:ext uri="{BB962C8B-B14F-4D97-AF65-F5344CB8AC3E}">
        <p14:creationId xmlns:p14="http://schemas.microsoft.com/office/powerpoint/2010/main" val="1503550683"/>
      </p:ext>
    </p:extLst>
  </p:cSld>
  <p:clrMapOvr>
    <a:masterClrMapping/>
  </p:clrMapOvr>
  <p:transition spd="slow">
    <p:fade/>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104900" y="0"/>
            <a:ext cx="7675927" cy="6858000"/>
          </a:xfrm>
          <a:prstGeom prst="rect">
            <a:avLst/>
          </a:prstGeom>
        </p:spPr>
      </p:pic>
    </p:spTree>
    <p:extLst>
      <p:ext uri="{BB962C8B-B14F-4D97-AF65-F5344CB8AC3E}">
        <p14:creationId xmlns:p14="http://schemas.microsoft.com/office/powerpoint/2010/main" val="50957323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03200" y="0"/>
            <a:ext cx="9487759" cy="6858000"/>
          </a:xfrm>
          <a:prstGeom prst="rect">
            <a:avLst/>
          </a:prstGeom>
        </p:spPr>
      </p:pic>
    </p:spTree>
    <p:extLst>
      <p:ext uri="{BB962C8B-B14F-4D97-AF65-F5344CB8AC3E}">
        <p14:creationId xmlns:p14="http://schemas.microsoft.com/office/powerpoint/2010/main" val="124420464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28600" y="0"/>
            <a:ext cx="9446309" cy="6858000"/>
          </a:xfrm>
          <a:prstGeom prst="rect">
            <a:avLst/>
          </a:prstGeom>
        </p:spPr>
      </p:pic>
    </p:spTree>
    <p:extLst>
      <p:ext uri="{BB962C8B-B14F-4D97-AF65-F5344CB8AC3E}">
        <p14:creationId xmlns:p14="http://schemas.microsoft.com/office/powerpoint/2010/main" val="8441283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04800" y="0"/>
            <a:ext cx="9286875" cy="6858000"/>
          </a:xfrm>
          <a:prstGeom prst="rect">
            <a:avLst/>
          </a:prstGeom>
        </p:spPr>
      </p:pic>
    </p:spTree>
    <p:extLst>
      <p:ext uri="{BB962C8B-B14F-4D97-AF65-F5344CB8AC3E}">
        <p14:creationId xmlns:p14="http://schemas.microsoft.com/office/powerpoint/2010/main" val="7994582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5400000">
            <a:off x="702238" y="-333443"/>
            <a:ext cx="2493910" cy="3529198"/>
          </a:xfrm>
          <a:prstGeom prst="rect">
            <a:avLst/>
          </a:prstGeom>
        </p:spPr>
      </p:pic>
      <p:sp>
        <p:nvSpPr>
          <p:cNvPr id="7" name="Rectangle 6"/>
          <p:cNvSpPr/>
          <p:nvPr/>
        </p:nvSpPr>
        <p:spPr>
          <a:xfrm>
            <a:off x="929043" y="2736487"/>
            <a:ext cx="2040300" cy="892552"/>
          </a:xfrm>
          <a:prstGeom prst="rect">
            <a:avLst/>
          </a:prstGeom>
        </p:spPr>
        <p:txBody>
          <a:bodyPr wrap="square">
            <a:spAutoFit/>
          </a:bodyPr>
          <a:lstStyle/>
          <a:p>
            <a:pPr algn="ctr"/>
            <a:r>
              <a:rPr lang="fr-FR" sz="2000" b="1" dirty="0" smtClean="0"/>
              <a:t>Jane Poole</a:t>
            </a:r>
          </a:p>
          <a:p>
            <a:pPr algn="ctr"/>
            <a:r>
              <a:rPr lang="fr-FR" sz="1600" i="1" dirty="0" smtClean="0"/>
              <a:t>Head of </a:t>
            </a:r>
            <a:r>
              <a:rPr lang="fr-FR" sz="1600" i="1" dirty="0" err="1" smtClean="0"/>
              <a:t>Research</a:t>
            </a:r>
            <a:r>
              <a:rPr lang="fr-FR" sz="1600" i="1" dirty="0" smtClean="0"/>
              <a:t> Method Group</a:t>
            </a:r>
            <a:endParaRPr lang="fr-FR" sz="1600" i="1" dirty="0"/>
          </a:p>
        </p:txBody>
      </p:sp>
      <p:pic>
        <p:nvPicPr>
          <p:cNvPr id="8" name="Picture 7"/>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5456661" y="0"/>
            <a:ext cx="2874537" cy="4709160"/>
          </a:xfrm>
          <a:prstGeom prst="rect">
            <a:avLst/>
          </a:prstGeom>
        </p:spPr>
      </p:pic>
      <p:sp>
        <p:nvSpPr>
          <p:cNvPr id="9" name="Rectangle 8"/>
          <p:cNvSpPr/>
          <p:nvPr/>
        </p:nvSpPr>
        <p:spPr>
          <a:xfrm>
            <a:off x="3284730" y="4919008"/>
            <a:ext cx="6812000" cy="1631216"/>
          </a:xfrm>
          <a:prstGeom prst="rect">
            <a:avLst/>
          </a:prstGeom>
        </p:spPr>
        <p:txBody>
          <a:bodyPr wrap="square">
            <a:spAutoFit/>
          </a:bodyPr>
          <a:lstStyle/>
          <a:p>
            <a:pPr algn="ctr"/>
            <a:r>
              <a:rPr lang="fr-FR" sz="2000" b="1" dirty="0" smtClean="0"/>
              <a:t>2017</a:t>
            </a:r>
          </a:p>
          <a:p>
            <a:pPr algn="ctr"/>
            <a:r>
              <a:rPr lang="fr-FR" sz="2000" b="1" dirty="0" smtClean="0"/>
              <a:t>Alexandra </a:t>
            </a:r>
            <a:r>
              <a:rPr lang="fr-FR" sz="2000" b="1" dirty="0" err="1" smtClean="0"/>
              <a:t>Galie</a:t>
            </a:r>
            <a:endParaRPr lang="fr-FR" sz="2000" b="1" dirty="0" smtClean="0"/>
          </a:p>
          <a:p>
            <a:pPr algn="ctr"/>
            <a:r>
              <a:rPr lang="fr-FR" sz="2000" b="1" dirty="0" smtClean="0"/>
              <a:t>Nicoline de </a:t>
            </a:r>
            <a:r>
              <a:rPr lang="fr-FR" sz="2000" b="1" dirty="0" err="1" smtClean="0"/>
              <a:t>Haan</a:t>
            </a:r>
            <a:endParaRPr lang="fr-FR" sz="2000" b="1" dirty="0"/>
          </a:p>
          <a:p>
            <a:pPr algn="ctr"/>
            <a:r>
              <a:rPr lang="fr-FR" sz="2000" b="1" dirty="0" smtClean="0"/>
              <a:t>Isabelle </a:t>
            </a:r>
            <a:r>
              <a:rPr lang="fr-FR" sz="2000" b="1" dirty="0" err="1" smtClean="0"/>
              <a:t>Baltenweck</a:t>
            </a:r>
            <a:endParaRPr lang="fr-FR" sz="2000" b="1" dirty="0" smtClean="0"/>
          </a:p>
          <a:p>
            <a:pPr algn="ctr"/>
            <a:r>
              <a:rPr lang="en-US" sz="2000" b="1" i="1" dirty="0" smtClean="0"/>
              <a:t>2018</a:t>
            </a:r>
            <a:r>
              <a:rPr lang="en-US" sz="2000" i="1" dirty="0" smtClean="0"/>
              <a:t>: Livestock </a:t>
            </a:r>
            <a:r>
              <a:rPr lang="en-US" sz="2000" i="1" dirty="0"/>
              <a:t>Livelihoods and </a:t>
            </a:r>
            <a:r>
              <a:rPr lang="en-US" sz="2000" i="1" dirty="0" err="1"/>
              <a:t>Agri</a:t>
            </a:r>
            <a:r>
              <a:rPr lang="en-US" sz="2000" i="1" dirty="0"/>
              <a:t>-Food System flagship</a:t>
            </a:r>
            <a:r>
              <a:rPr lang="en-GB" sz="2000" i="1" dirty="0"/>
              <a:t> </a:t>
            </a:r>
            <a:endParaRPr lang="fr-FR" sz="2000" b="1" i="1" dirty="0"/>
          </a:p>
        </p:txBody>
      </p:sp>
      <p:pic>
        <p:nvPicPr>
          <p:cNvPr id="10" name="Picture 9"/>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63202" y="5750848"/>
            <a:ext cx="1585991" cy="804704"/>
          </a:xfrm>
          <a:prstGeom prst="rect">
            <a:avLst/>
          </a:prstGeom>
        </p:spPr>
      </p:pic>
      <p:pic>
        <p:nvPicPr>
          <p:cNvPr id="3" name="Picture 2"/>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761127" y="3873189"/>
            <a:ext cx="3230089" cy="1563126"/>
          </a:xfrm>
          <a:prstGeom prst="rect">
            <a:avLst/>
          </a:prstGeom>
        </p:spPr>
      </p:pic>
      <p:pic>
        <p:nvPicPr>
          <p:cNvPr id="11" name="Picture 10"/>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2504457" y="4510359"/>
            <a:ext cx="1011413" cy="833535"/>
          </a:xfrm>
          <a:prstGeom prst="rect">
            <a:avLst/>
          </a:prstGeom>
        </p:spPr>
      </p:pic>
    </p:spTree>
    <p:extLst>
      <p:ext uri="{BB962C8B-B14F-4D97-AF65-F5344CB8AC3E}">
        <p14:creationId xmlns:p14="http://schemas.microsoft.com/office/powerpoint/2010/main" val="1633672301"/>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20598"/>
            <a:ext cx="8229600" cy="1143000"/>
          </a:xfrm>
        </p:spPr>
        <p:txBody>
          <a:bodyPr>
            <a:noAutofit/>
          </a:bodyPr>
          <a:lstStyle/>
          <a:p>
            <a:pPr algn="ctr"/>
            <a:r>
              <a:rPr lang="es-ES_tradnl" sz="2800" b="1" i="1" dirty="0" err="1"/>
              <a:t>Cluster</a:t>
            </a:r>
            <a:r>
              <a:rPr lang="es-ES_tradnl" sz="2800" b="1" i="1" dirty="0"/>
              <a:t> of </a:t>
            </a:r>
            <a:r>
              <a:rPr lang="es-ES_tradnl" sz="2800" b="1" i="1" dirty="0" err="1"/>
              <a:t>Activities</a:t>
            </a:r>
            <a:r>
              <a:rPr lang="es-ES_tradnl" sz="2800" b="1" i="1" dirty="0"/>
              <a:t> </a:t>
            </a:r>
            <a:r>
              <a:rPr lang="es-ES_tradnl" sz="2800" b="1" i="1" dirty="0" smtClean="0"/>
              <a:t>(</a:t>
            </a:r>
            <a:r>
              <a:rPr lang="es-ES_tradnl" sz="2800" b="1" i="1" dirty="0" err="1" smtClean="0"/>
              <a:t>CoA</a:t>
            </a:r>
            <a:r>
              <a:rPr lang="es-ES_tradnl" sz="2800" b="1" i="1" dirty="0" smtClean="0"/>
              <a:t>) 3</a:t>
            </a:r>
            <a:r>
              <a:rPr lang="en-US" sz="2800" b="1" i="1" dirty="0" smtClean="0"/>
              <a:t/>
            </a:r>
            <a:br>
              <a:rPr lang="en-US" sz="2800" b="1" i="1" dirty="0" smtClean="0"/>
            </a:br>
            <a:r>
              <a:rPr lang="en-US" sz="2800" b="1" i="1" dirty="0" smtClean="0"/>
              <a:t>Continuous </a:t>
            </a:r>
            <a:r>
              <a:rPr lang="en-US" sz="2800" b="1" i="1" dirty="0"/>
              <a:t>genetic gains, multiplication and delivery systems</a:t>
            </a:r>
            <a:r>
              <a:rPr lang="en-GB" sz="2800" b="1" i="1" dirty="0"/>
              <a:t> </a:t>
            </a:r>
            <a:endParaRPr lang="en-US" sz="2800" b="1" i="1" dirty="0"/>
          </a:p>
        </p:txBody>
      </p:sp>
      <p:pic>
        <p:nvPicPr>
          <p:cNvPr id="5" name="Picture 4"/>
          <p:cNvPicPr/>
          <p:nvPr/>
        </p:nvPicPr>
        <p:blipFill>
          <a:blip r:embed="rId3" cstate="email">
            <a:extLst>
              <a:ext uri="{28A0092B-C50C-407E-A947-70E740481C1C}">
                <a14:useLocalDpi xmlns:a14="http://schemas.microsoft.com/office/drawing/2010/main"/>
              </a:ext>
            </a:extLst>
          </a:blip>
          <a:srcRect/>
          <a:stretch>
            <a:fillRect/>
          </a:stretch>
        </p:blipFill>
        <p:spPr bwMode="auto">
          <a:xfrm>
            <a:off x="664745" y="5941498"/>
            <a:ext cx="689094" cy="634969"/>
          </a:xfrm>
          <a:prstGeom prst="rect">
            <a:avLst/>
          </a:prstGeom>
          <a:noFill/>
          <a:ln>
            <a:noFill/>
          </a:ln>
        </p:spPr>
      </p:pic>
      <p:sp>
        <p:nvSpPr>
          <p:cNvPr id="6" name="TextBox 5"/>
          <p:cNvSpPr txBox="1"/>
          <p:nvPr/>
        </p:nvSpPr>
        <p:spPr>
          <a:xfrm>
            <a:off x="1009292" y="1432103"/>
            <a:ext cx="7985376" cy="1477328"/>
          </a:xfrm>
          <a:prstGeom prst="rect">
            <a:avLst/>
          </a:prstGeom>
          <a:noFill/>
        </p:spPr>
        <p:txBody>
          <a:bodyPr wrap="square" rtlCol="0">
            <a:spAutoFit/>
          </a:bodyPr>
          <a:lstStyle/>
          <a:p>
            <a:pPr algn="ctr"/>
            <a:r>
              <a:rPr lang="en-US" i="1" dirty="0"/>
              <a:t>Previous cluster (2), </a:t>
            </a:r>
            <a:r>
              <a:rPr lang="en-US" i="1" dirty="0" smtClean="0"/>
              <a:t>objective are </a:t>
            </a:r>
            <a:r>
              <a:rPr lang="en-US" i="1" dirty="0"/>
              <a:t>to identify, develop and promote genetically superior livestock</a:t>
            </a:r>
            <a:r>
              <a:rPr lang="en-US" i="1" dirty="0" smtClean="0"/>
              <a:t>. </a:t>
            </a:r>
            <a:r>
              <a:rPr lang="en-US" b="1" i="1" dirty="0" smtClean="0">
                <a:solidFill>
                  <a:srgbClr val="2F23BD"/>
                </a:solidFill>
              </a:rPr>
              <a:t>Here</a:t>
            </a:r>
            <a:r>
              <a:rPr lang="en-US" b="1" i="1" dirty="0">
                <a:solidFill>
                  <a:srgbClr val="2F23BD"/>
                </a:solidFill>
              </a:rPr>
              <a:t>, the aim is to continually improve the performance of these livestock and link them to sustainable multiplication and delivery systems</a:t>
            </a:r>
            <a:r>
              <a:rPr lang="en-US" i="1" dirty="0"/>
              <a:t>. Including through </a:t>
            </a:r>
            <a:r>
              <a:rPr lang="en-US" i="1" dirty="0" smtClean="0"/>
              <a:t>the </a:t>
            </a:r>
            <a:r>
              <a:rPr lang="en-US" b="1" i="1" dirty="0">
                <a:solidFill>
                  <a:srgbClr val="FF0000"/>
                </a:solidFill>
              </a:rPr>
              <a:t>develop business models and creation of public–private research partnerships for breed improvement programs. </a:t>
            </a:r>
          </a:p>
        </p:txBody>
      </p:sp>
      <p:graphicFrame>
        <p:nvGraphicFramePr>
          <p:cNvPr id="7" name="Table 6"/>
          <p:cNvGraphicFramePr>
            <a:graphicFrameLocks noGrp="1"/>
          </p:cNvGraphicFramePr>
          <p:nvPr>
            <p:extLst/>
          </p:nvPr>
        </p:nvGraphicFramePr>
        <p:xfrm>
          <a:off x="785191" y="3142946"/>
          <a:ext cx="8442421" cy="2696804"/>
        </p:xfrm>
        <a:graphic>
          <a:graphicData uri="http://schemas.openxmlformats.org/drawingml/2006/table">
            <a:tbl>
              <a:tblPr>
                <a:tableStyleId>{5C22544A-7EE6-4342-B048-85BDC9FD1C3A}</a:tableStyleId>
              </a:tblPr>
              <a:tblGrid>
                <a:gridCol w="8442421"/>
              </a:tblGrid>
              <a:tr h="440001">
                <a:tc>
                  <a:txBody>
                    <a:bodyPr/>
                    <a:lstStyle/>
                    <a:p>
                      <a:pPr algn="ctr" fontAlgn="ctr"/>
                      <a:r>
                        <a:rPr lang="en-US" sz="2400" u="none" strike="noStrike" dirty="0" smtClean="0">
                          <a:effectLst/>
                        </a:rPr>
                        <a:t>2022 Outcome 3 and 4</a:t>
                      </a:r>
                      <a:endParaRPr lang="en-US" sz="2400" b="1" i="0" u="none" strike="noStrike" dirty="0">
                        <a:solidFill>
                          <a:srgbClr val="000000"/>
                        </a:solidFill>
                        <a:effectLst/>
                        <a:latin typeface="Calibri" charset="0"/>
                      </a:endParaRPr>
                    </a:p>
                  </a:txBody>
                  <a:tcPr marL="6350" marR="6350" marT="6350" marB="0" anchor="ctr"/>
                </a:tc>
              </a:tr>
              <a:tr h="1057087">
                <a:tc>
                  <a:txBody>
                    <a:bodyPr/>
                    <a:lstStyle/>
                    <a:p>
                      <a:pPr algn="just" fontAlgn="ctr"/>
                      <a:r>
                        <a:rPr lang="en-US" sz="2000" b="1" i="0" u="none" strike="noStrike" dirty="0">
                          <a:solidFill>
                            <a:srgbClr val="2F23BD"/>
                          </a:solidFill>
                          <a:effectLst/>
                          <a:latin typeface="Calibri" charset="0"/>
                        </a:rPr>
                        <a:t>Business models for multiplication and delivery of improved livestock genetics, to resource poor women and men livestock keepers</a:t>
                      </a:r>
                      <a:r>
                        <a:rPr lang="en-US" sz="2000" b="0" i="0" u="none" strike="noStrike" dirty="0">
                          <a:solidFill>
                            <a:srgbClr val="000000"/>
                          </a:solidFill>
                          <a:effectLst/>
                          <a:latin typeface="Calibri" charset="0"/>
                        </a:rPr>
                        <a:t>, implemented by national research and development partners, and the private sector in five CRP priority countries and other locations. </a:t>
                      </a:r>
                    </a:p>
                  </a:txBody>
                  <a:tcPr marL="6350" marR="6350" marT="6350" marB="0" anchor="ctr"/>
                </a:tc>
              </a:tr>
              <a:tr h="1031253">
                <a:tc>
                  <a:txBody>
                    <a:bodyPr/>
                    <a:lstStyle/>
                    <a:p>
                      <a:pPr algn="l" fontAlgn="ctr"/>
                      <a:r>
                        <a:rPr lang="en-US" sz="2000" b="1" i="0" u="none" strike="noStrike" dirty="0">
                          <a:solidFill>
                            <a:srgbClr val="2F23BD"/>
                          </a:solidFill>
                          <a:effectLst/>
                          <a:latin typeface="Calibri" charset="0"/>
                        </a:rPr>
                        <a:t>Women and men resource poor livestock keepers sustainably </a:t>
                      </a:r>
                      <a:r>
                        <a:rPr lang="en-US" sz="2000" b="1" i="0" u="none" strike="noStrike" dirty="0" err="1">
                          <a:solidFill>
                            <a:srgbClr val="2F23BD"/>
                          </a:solidFill>
                          <a:effectLst/>
                          <a:latin typeface="Calibri" charset="0"/>
                        </a:rPr>
                        <a:t>utilising</a:t>
                      </a:r>
                      <a:r>
                        <a:rPr lang="en-US" sz="2000" b="1" i="0" u="none" strike="noStrike" dirty="0">
                          <a:solidFill>
                            <a:srgbClr val="2F23BD"/>
                          </a:solidFill>
                          <a:effectLst/>
                          <a:latin typeface="Calibri" charset="0"/>
                        </a:rPr>
                        <a:t> improved livestock genetics, both productive and adapted, in 3 priority countries and other locations.</a:t>
                      </a:r>
                    </a:p>
                  </a:txBody>
                  <a:tcPr marL="6350" marR="6350" marT="6350" marB="0" anchor="ctr"/>
                </a:tc>
              </a:tr>
            </a:tbl>
          </a:graphicData>
        </a:graphic>
      </p:graphicFrame>
      <p:pic>
        <p:nvPicPr>
          <p:cNvPr id="9" name="Picture 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527572" y="6175026"/>
            <a:ext cx="1101152" cy="558704"/>
          </a:xfrm>
          <a:prstGeom prst="rect">
            <a:avLst/>
          </a:prstGeom>
        </p:spPr>
      </p:pic>
    </p:spTree>
    <p:extLst>
      <p:ext uri="{BB962C8B-B14F-4D97-AF65-F5344CB8AC3E}">
        <p14:creationId xmlns:p14="http://schemas.microsoft.com/office/powerpoint/2010/main" val="56860485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txBox="1">
            <a:spLocks/>
          </p:cNvSpPr>
          <p:nvPr/>
        </p:nvSpPr>
        <p:spPr>
          <a:xfrm>
            <a:off x="0" y="513623"/>
            <a:ext cx="9745579" cy="11430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s-ES_tradnl" sz="2800" b="1" i="1" dirty="0" err="1" smtClean="0"/>
              <a:t>Cluster</a:t>
            </a:r>
            <a:r>
              <a:rPr lang="es-ES_tradnl" sz="2800" b="1" i="1" dirty="0" smtClean="0"/>
              <a:t> of </a:t>
            </a:r>
            <a:r>
              <a:rPr lang="es-ES_tradnl" sz="2800" b="1" i="1" dirty="0" err="1" smtClean="0"/>
              <a:t>Activities</a:t>
            </a:r>
            <a:r>
              <a:rPr lang="es-ES_tradnl" sz="2800" b="1" i="1" dirty="0" smtClean="0"/>
              <a:t> (</a:t>
            </a:r>
            <a:r>
              <a:rPr lang="es-ES_tradnl" sz="2800" b="1" i="1" dirty="0" err="1" smtClean="0"/>
              <a:t>CoA</a:t>
            </a:r>
            <a:r>
              <a:rPr lang="es-ES_tradnl" sz="2800" b="1" i="1" dirty="0" smtClean="0"/>
              <a:t>) 3</a:t>
            </a:r>
            <a:r>
              <a:rPr lang="en-US" sz="2800" b="1" i="1" dirty="0" smtClean="0"/>
              <a:t/>
            </a:r>
            <a:br>
              <a:rPr lang="en-US" sz="2800" b="1" i="1" dirty="0" smtClean="0"/>
            </a:br>
            <a:r>
              <a:rPr lang="en-US" sz="2800" b="1" i="1" dirty="0" smtClean="0"/>
              <a:t>Continuous genetic gains, multiplication and delivery systems</a:t>
            </a:r>
            <a:r>
              <a:rPr lang="en-GB" sz="2800" b="1" i="1" dirty="0" smtClean="0"/>
              <a:t> </a:t>
            </a:r>
            <a:endParaRPr lang="en-US" sz="2800" b="1" i="1" dirty="0"/>
          </a:p>
        </p:txBody>
      </p:sp>
      <p:graphicFrame>
        <p:nvGraphicFramePr>
          <p:cNvPr id="14" name="Table 13"/>
          <p:cNvGraphicFramePr>
            <a:graphicFrameLocks noGrp="1"/>
          </p:cNvGraphicFramePr>
          <p:nvPr>
            <p:extLst>
              <p:ext uri="{D42A27DB-BD31-4B8C-83A1-F6EECF244321}">
                <p14:modId xmlns:p14="http://schemas.microsoft.com/office/powerpoint/2010/main" val="1795738090"/>
              </p:ext>
            </p:extLst>
          </p:nvPr>
        </p:nvGraphicFramePr>
        <p:xfrm>
          <a:off x="832007" y="2785454"/>
          <a:ext cx="8403055" cy="1631950"/>
        </p:xfrm>
        <a:graphic>
          <a:graphicData uri="http://schemas.openxmlformats.org/drawingml/2006/table">
            <a:tbl>
              <a:tblPr>
                <a:tableStyleId>{5C22544A-7EE6-4342-B048-85BDC9FD1C3A}</a:tableStyleId>
              </a:tblPr>
              <a:tblGrid>
                <a:gridCol w="8403055"/>
              </a:tblGrid>
              <a:tr h="406400">
                <a:tc>
                  <a:txBody>
                    <a:bodyPr/>
                    <a:lstStyle/>
                    <a:p>
                      <a:pPr algn="ctr" fontAlgn="ctr"/>
                      <a:r>
                        <a:rPr lang="en-US" sz="2000" u="none" strike="noStrike" dirty="0">
                          <a:effectLst/>
                        </a:rPr>
                        <a:t>CoA / Key </a:t>
                      </a:r>
                      <a:r>
                        <a:rPr lang="en-US" sz="2000" u="none" strike="noStrike" dirty="0" smtClean="0">
                          <a:effectLst/>
                        </a:rPr>
                        <a:t>Outputs 2017 (POWB)</a:t>
                      </a:r>
                      <a:endParaRPr lang="en-US" sz="2000" b="1" i="0" u="none" strike="noStrike" dirty="0">
                        <a:solidFill>
                          <a:srgbClr val="000000"/>
                        </a:solidFill>
                        <a:effectLst/>
                        <a:latin typeface="Calibri" charset="0"/>
                      </a:endParaRPr>
                    </a:p>
                  </a:txBody>
                  <a:tcPr marL="6350" marR="6350" marT="6350" marB="0" anchor="ctr"/>
                </a:tc>
              </a:tr>
              <a:tr h="952500">
                <a:tc>
                  <a:txBody>
                    <a:bodyPr/>
                    <a:lstStyle/>
                    <a:p>
                      <a:pPr algn="just" fontAlgn="ctr"/>
                      <a:r>
                        <a:rPr lang="en-US" sz="2000" b="1" i="0" u="none" strike="noStrike" dirty="0">
                          <a:solidFill>
                            <a:srgbClr val="FF0000"/>
                          </a:solidFill>
                          <a:effectLst/>
                          <a:latin typeface="Calibri" charset="0"/>
                        </a:rPr>
                        <a:t>(v) The assessment of institutional arrangements for delivery of improved genetics and guidelines on delivery options (dairy cattle) will be integrated in the business models for the multiplication and delivery of improved livestock genetics.</a:t>
                      </a:r>
                    </a:p>
                  </a:txBody>
                  <a:tcPr marL="6350" marR="6350" marT="6350" marB="0" anchor="ctr"/>
                </a:tc>
              </a:tr>
            </a:tbl>
          </a:graphicData>
        </a:graphic>
      </p:graphicFrame>
      <p:sp>
        <p:nvSpPr>
          <p:cNvPr id="2" name="Rectangle 1"/>
          <p:cNvSpPr/>
          <p:nvPr/>
        </p:nvSpPr>
        <p:spPr>
          <a:xfrm>
            <a:off x="1009292" y="4801158"/>
            <a:ext cx="8225770" cy="646331"/>
          </a:xfrm>
          <a:prstGeom prst="rect">
            <a:avLst/>
          </a:prstGeom>
        </p:spPr>
        <p:txBody>
          <a:bodyPr wrap="square">
            <a:spAutoFit/>
          </a:bodyPr>
          <a:lstStyle/>
          <a:p>
            <a:r>
              <a:rPr lang="en-US" b="1" dirty="0"/>
              <a:t>Issue: Business skills </a:t>
            </a:r>
            <a:r>
              <a:rPr lang="mr-IN" b="1" dirty="0"/>
              <a:t>……</a:t>
            </a:r>
            <a:r>
              <a:rPr lang="en-GB" b="1" dirty="0"/>
              <a:t>.., inclusion of business partners at the project design </a:t>
            </a:r>
            <a:r>
              <a:rPr lang="en-GB" b="1" dirty="0" smtClean="0"/>
              <a:t>phase </a:t>
            </a:r>
            <a:r>
              <a:rPr lang="mr-IN" b="1" dirty="0" smtClean="0"/>
              <a:t>……</a:t>
            </a:r>
            <a:r>
              <a:rPr lang="en-GB" b="1" dirty="0" smtClean="0"/>
              <a:t>..</a:t>
            </a:r>
            <a:endParaRPr lang="en-US" b="1" dirty="0"/>
          </a:p>
        </p:txBody>
      </p:sp>
      <p:pic>
        <p:nvPicPr>
          <p:cNvPr id="10" name="Picture 9"/>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527572" y="6175026"/>
            <a:ext cx="1101152" cy="558704"/>
          </a:xfrm>
          <a:prstGeom prst="rect">
            <a:avLst/>
          </a:prstGeom>
        </p:spPr>
      </p:pic>
      <p:pic>
        <p:nvPicPr>
          <p:cNvPr id="11" name="Picture 10" descr="cid:5507a170-d2f2-44d4-a37d-754333347287@eurprd03.prod.outlook.com"/>
          <p:cNvPicPr/>
          <p:nvPr/>
        </p:nvPicPr>
        <p:blipFill>
          <a:blip r:embed="rId3" r:link="rId4" cstate="email">
            <a:extLst>
              <a:ext uri="{28A0092B-C50C-407E-A947-70E740481C1C}">
                <a14:useLocalDpi xmlns:a14="http://schemas.microsoft.com/office/drawing/2010/main"/>
              </a:ext>
            </a:extLst>
          </a:blip>
          <a:srcRect/>
          <a:stretch>
            <a:fillRect/>
          </a:stretch>
        </p:blipFill>
        <p:spPr bwMode="auto">
          <a:xfrm>
            <a:off x="308757" y="6056416"/>
            <a:ext cx="1223160" cy="605642"/>
          </a:xfrm>
          <a:prstGeom prst="rect">
            <a:avLst/>
          </a:prstGeom>
          <a:noFill/>
          <a:ln>
            <a:noFill/>
          </a:ln>
        </p:spPr>
      </p:pic>
    </p:spTree>
    <p:extLst>
      <p:ext uri="{BB962C8B-B14F-4D97-AF65-F5344CB8AC3E}">
        <p14:creationId xmlns:p14="http://schemas.microsoft.com/office/powerpoint/2010/main" val="1484104869"/>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427520"/>
            <a:ext cx="8229600" cy="1143000"/>
          </a:xfrm>
        </p:spPr>
        <p:txBody>
          <a:bodyPr>
            <a:noAutofit/>
          </a:bodyPr>
          <a:lstStyle/>
          <a:p>
            <a:pPr algn="ctr"/>
            <a:r>
              <a:rPr lang="es-ES_tradnl" sz="2800" b="1" i="1" dirty="0" err="1"/>
              <a:t>Cluster</a:t>
            </a:r>
            <a:r>
              <a:rPr lang="es-ES_tradnl" sz="2800" b="1" i="1" dirty="0"/>
              <a:t> </a:t>
            </a:r>
            <a:r>
              <a:rPr lang="es-ES_tradnl" sz="2800" b="1" i="1" dirty="0" smtClean="0"/>
              <a:t>of </a:t>
            </a:r>
            <a:r>
              <a:rPr lang="es-ES_tradnl" sz="2800" b="1" i="1" dirty="0" err="1" smtClean="0"/>
              <a:t>activities</a:t>
            </a:r>
            <a:r>
              <a:rPr lang="es-ES_tradnl" sz="2800" b="1" i="1" dirty="0" smtClean="0"/>
              <a:t> (</a:t>
            </a:r>
            <a:r>
              <a:rPr lang="es-ES_tradnl" sz="2800" b="1" i="1" dirty="0" err="1" smtClean="0"/>
              <a:t>CoA</a:t>
            </a:r>
            <a:r>
              <a:rPr lang="es-ES_tradnl" sz="2800" b="1" i="1" dirty="0" smtClean="0"/>
              <a:t>) 4</a:t>
            </a:r>
            <a:br>
              <a:rPr lang="es-ES_tradnl" sz="2800" b="1" i="1" dirty="0" smtClean="0"/>
            </a:br>
            <a:r>
              <a:rPr lang="es-ES_tradnl" sz="2800" b="1" i="1" dirty="0" err="1" smtClean="0"/>
              <a:t>Policy</a:t>
            </a:r>
            <a:r>
              <a:rPr lang="es-ES_tradnl" sz="2800" b="1" i="1" dirty="0" smtClean="0"/>
              <a:t> </a:t>
            </a:r>
            <a:r>
              <a:rPr lang="es-ES_tradnl" sz="2800" b="1" i="1" dirty="0"/>
              <a:t>and </a:t>
            </a:r>
            <a:r>
              <a:rPr lang="es-ES_tradnl" sz="2800" b="1" i="1" dirty="0" err="1"/>
              <a:t>institutional</a:t>
            </a:r>
            <a:r>
              <a:rPr lang="es-ES_tradnl" sz="2800" b="1" i="1" dirty="0"/>
              <a:t> </a:t>
            </a:r>
            <a:r>
              <a:rPr lang="es-ES_tradnl" sz="2800" b="1" i="1" dirty="0" err="1" smtClean="0"/>
              <a:t>support</a:t>
            </a:r>
            <a:endParaRPr lang="en-GB" sz="2800" b="1" i="1" dirty="0"/>
          </a:p>
        </p:txBody>
      </p:sp>
      <p:pic>
        <p:nvPicPr>
          <p:cNvPr id="5" name="Picture 4"/>
          <p:cNvPicPr/>
          <p:nvPr/>
        </p:nvPicPr>
        <p:blipFill>
          <a:blip r:embed="rId2" cstate="email">
            <a:extLst>
              <a:ext uri="{28A0092B-C50C-407E-A947-70E740481C1C}">
                <a14:useLocalDpi xmlns:a14="http://schemas.microsoft.com/office/drawing/2010/main"/>
              </a:ext>
            </a:extLst>
          </a:blip>
          <a:srcRect/>
          <a:stretch>
            <a:fillRect/>
          </a:stretch>
        </p:blipFill>
        <p:spPr bwMode="auto">
          <a:xfrm>
            <a:off x="664745" y="5941498"/>
            <a:ext cx="689094" cy="634969"/>
          </a:xfrm>
          <a:prstGeom prst="rect">
            <a:avLst/>
          </a:prstGeom>
          <a:noFill/>
          <a:ln>
            <a:noFill/>
          </a:ln>
        </p:spPr>
      </p:pic>
      <p:sp>
        <p:nvSpPr>
          <p:cNvPr id="6" name="TextBox 5"/>
          <p:cNvSpPr txBox="1"/>
          <p:nvPr/>
        </p:nvSpPr>
        <p:spPr>
          <a:xfrm>
            <a:off x="1082424" y="1527488"/>
            <a:ext cx="7985376" cy="1323439"/>
          </a:xfrm>
          <a:prstGeom prst="rect">
            <a:avLst/>
          </a:prstGeom>
          <a:noFill/>
        </p:spPr>
        <p:txBody>
          <a:bodyPr wrap="square" rtlCol="0">
            <a:spAutoFit/>
          </a:bodyPr>
          <a:lstStyle/>
          <a:p>
            <a:pPr algn="ctr"/>
            <a:r>
              <a:rPr lang="en-US" sz="1600" i="1" dirty="0"/>
              <a:t>Policies on </a:t>
            </a:r>
            <a:r>
              <a:rPr lang="en-US" sz="1600" i="1" dirty="0">
                <a:solidFill>
                  <a:srgbClr val="0000FF"/>
                </a:solidFill>
              </a:rPr>
              <a:t>animal genetic resource use</a:t>
            </a:r>
            <a:r>
              <a:rPr lang="en-US" sz="1600" i="1" dirty="0"/>
              <a:t>, </a:t>
            </a:r>
            <a:r>
              <a:rPr lang="en-US" sz="1600" i="1" dirty="0">
                <a:solidFill>
                  <a:srgbClr val="0000FF"/>
                </a:solidFill>
              </a:rPr>
              <a:t>ownership</a:t>
            </a:r>
            <a:r>
              <a:rPr lang="en-US" sz="1600" i="1" dirty="0"/>
              <a:t>, </a:t>
            </a:r>
            <a:r>
              <a:rPr lang="en-US" sz="1600" i="1" dirty="0">
                <a:solidFill>
                  <a:srgbClr val="0000FF"/>
                </a:solidFill>
              </a:rPr>
              <a:t>improvement</a:t>
            </a:r>
            <a:r>
              <a:rPr lang="en-US" sz="1600" i="1" dirty="0"/>
              <a:t> and </a:t>
            </a:r>
            <a:r>
              <a:rPr lang="en-US" sz="1600" i="1" dirty="0">
                <a:solidFill>
                  <a:srgbClr val="0000FF"/>
                </a:solidFill>
              </a:rPr>
              <a:t>conservation </a:t>
            </a:r>
            <a:r>
              <a:rPr lang="en-US" sz="1600" i="1" dirty="0"/>
              <a:t>are key to ensuring equitable benefits from livestock genetics, as well as sustainable genetic improvement. In this cluster the flagship will </a:t>
            </a:r>
            <a:r>
              <a:rPr lang="en-US" sz="1600" i="1" dirty="0">
                <a:solidFill>
                  <a:srgbClr val="0000FF"/>
                </a:solidFill>
              </a:rPr>
              <a:t>support national partners </a:t>
            </a:r>
            <a:r>
              <a:rPr lang="en-US" sz="1600" i="1" dirty="0"/>
              <a:t>by ensuring sustainability of the genetic improvement strategy and delivery systems through appropriate policies and institutional </a:t>
            </a:r>
            <a:r>
              <a:rPr lang="en-US" sz="1600" i="1" dirty="0" smtClean="0"/>
              <a:t>arrangements. </a:t>
            </a:r>
            <a:endParaRPr lang="en-US" sz="1600" i="1" dirty="0"/>
          </a:p>
        </p:txBody>
      </p:sp>
      <p:graphicFrame>
        <p:nvGraphicFramePr>
          <p:cNvPr id="9" name="Table 8"/>
          <p:cNvGraphicFramePr>
            <a:graphicFrameLocks noGrp="1"/>
          </p:cNvGraphicFramePr>
          <p:nvPr>
            <p:extLst/>
          </p:nvPr>
        </p:nvGraphicFramePr>
        <p:xfrm>
          <a:off x="895100" y="3214290"/>
          <a:ext cx="8403055" cy="1908810"/>
        </p:xfrm>
        <a:graphic>
          <a:graphicData uri="http://schemas.openxmlformats.org/drawingml/2006/table">
            <a:tbl>
              <a:tblPr>
                <a:tableStyleId>{5C22544A-7EE6-4342-B048-85BDC9FD1C3A}</a:tableStyleId>
              </a:tblPr>
              <a:tblGrid>
                <a:gridCol w="8403055"/>
              </a:tblGrid>
              <a:tr h="325024">
                <a:tc>
                  <a:txBody>
                    <a:bodyPr/>
                    <a:lstStyle/>
                    <a:p>
                      <a:pPr algn="ctr" fontAlgn="ctr"/>
                      <a:r>
                        <a:rPr lang="en-US" sz="2400" u="none" strike="noStrike" dirty="0" smtClean="0">
                          <a:effectLst/>
                        </a:rPr>
                        <a:t>2022 Outcome 5</a:t>
                      </a:r>
                      <a:endParaRPr lang="en-US" sz="2400" b="1" i="0" u="none" strike="noStrike" dirty="0">
                        <a:solidFill>
                          <a:srgbClr val="000000"/>
                        </a:solidFill>
                        <a:effectLst/>
                        <a:latin typeface="Calibri" charset="0"/>
                      </a:endParaRPr>
                    </a:p>
                  </a:txBody>
                  <a:tcPr marL="6350" marR="6350" marT="6350" marB="0" anchor="ctr"/>
                </a:tc>
              </a:tr>
              <a:tr h="1070472">
                <a:tc>
                  <a:txBody>
                    <a:bodyPr/>
                    <a:lstStyle/>
                    <a:p>
                      <a:pPr algn="just" fontAlgn="ctr"/>
                      <a:r>
                        <a:rPr lang="en-US" sz="2000" b="0" i="0" u="none" strike="noStrike" dirty="0">
                          <a:solidFill>
                            <a:srgbClr val="000000"/>
                          </a:solidFill>
                          <a:effectLst/>
                          <a:latin typeface="Calibri" charset="0"/>
                        </a:rPr>
                        <a:t>Guidelines on policy and institutional arrangements for improvement and conservation of animal genetic resources (</a:t>
                      </a:r>
                      <a:r>
                        <a:rPr lang="en-US" sz="2000" b="0" i="0" u="none" strike="noStrike" dirty="0" err="1">
                          <a:solidFill>
                            <a:srgbClr val="000000"/>
                          </a:solidFill>
                          <a:effectLst/>
                          <a:latin typeface="Calibri" charset="0"/>
                        </a:rPr>
                        <a:t>AnGR</a:t>
                      </a:r>
                      <a:r>
                        <a:rPr lang="en-US" sz="2000" b="0" i="0" u="none" strike="noStrike" dirty="0">
                          <a:solidFill>
                            <a:srgbClr val="000000"/>
                          </a:solidFill>
                          <a:effectLst/>
                          <a:latin typeface="Calibri" charset="0"/>
                        </a:rPr>
                        <a:t>) adopted by policymakers, national research and development partners, and the private sector, in 7 priority countries and other locations</a:t>
                      </a:r>
                    </a:p>
                  </a:txBody>
                  <a:tcPr marL="6350" marR="6350" marT="6350" marB="0" anchor="ctr"/>
                </a:tc>
              </a:tr>
              <a:tr h="271778">
                <a:tc>
                  <a:txBody>
                    <a:bodyPr/>
                    <a:lstStyle/>
                    <a:p>
                      <a:pPr algn="l" fontAlgn="ctr"/>
                      <a:endParaRPr lang="en-US" sz="2000" b="0" i="0" u="none" strike="noStrike" dirty="0">
                        <a:solidFill>
                          <a:srgbClr val="000000"/>
                        </a:solidFill>
                        <a:effectLst/>
                        <a:latin typeface="Calibri" charset="0"/>
                      </a:endParaRPr>
                    </a:p>
                  </a:txBody>
                  <a:tcPr marL="6350" marR="6350" marT="6350" marB="0" anchor="ctr"/>
                </a:tc>
              </a:tr>
            </a:tbl>
          </a:graphicData>
        </a:graphic>
      </p:graphicFrame>
      <p:pic>
        <p:nvPicPr>
          <p:cNvPr id="7" name="Picture 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527572" y="6175026"/>
            <a:ext cx="1101152" cy="558704"/>
          </a:xfrm>
          <a:prstGeom prst="rect">
            <a:avLst/>
          </a:prstGeom>
        </p:spPr>
      </p:pic>
    </p:spTree>
    <p:extLst>
      <p:ext uri="{BB962C8B-B14F-4D97-AF65-F5344CB8AC3E}">
        <p14:creationId xmlns:p14="http://schemas.microsoft.com/office/powerpoint/2010/main" val="32797337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427520"/>
            <a:ext cx="8229600" cy="1143000"/>
          </a:xfrm>
        </p:spPr>
        <p:txBody>
          <a:bodyPr>
            <a:noAutofit/>
          </a:bodyPr>
          <a:lstStyle/>
          <a:p>
            <a:pPr algn="ctr"/>
            <a:r>
              <a:rPr lang="es-ES_tradnl" sz="2800" b="1" i="1" dirty="0" err="1"/>
              <a:t>Cluster</a:t>
            </a:r>
            <a:r>
              <a:rPr lang="es-ES_tradnl" sz="2800" b="1" i="1" dirty="0"/>
              <a:t> </a:t>
            </a:r>
            <a:r>
              <a:rPr lang="es-ES_tradnl" sz="2800" b="1" i="1" dirty="0" smtClean="0"/>
              <a:t>of </a:t>
            </a:r>
            <a:r>
              <a:rPr lang="es-ES_tradnl" sz="2800" b="1" i="1" dirty="0" err="1" smtClean="0"/>
              <a:t>activities</a:t>
            </a:r>
            <a:r>
              <a:rPr lang="es-ES_tradnl" sz="2800" b="1" i="1" dirty="0" smtClean="0"/>
              <a:t> (</a:t>
            </a:r>
            <a:r>
              <a:rPr lang="es-ES_tradnl" sz="2800" b="1" i="1" dirty="0" err="1" smtClean="0"/>
              <a:t>CoA</a:t>
            </a:r>
            <a:r>
              <a:rPr lang="es-ES_tradnl" sz="2800" b="1" i="1" dirty="0" smtClean="0"/>
              <a:t>) 4</a:t>
            </a:r>
            <a:br>
              <a:rPr lang="es-ES_tradnl" sz="2800" b="1" i="1" dirty="0" smtClean="0"/>
            </a:br>
            <a:r>
              <a:rPr lang="es-ES_tradnl" sz="2800" b="1" i="1" dirty="0" err="1" smtClean="0"/>
              <a:t>Policy</a:t>
            </a:r>
            <a:r>
              <a:rPr lang="es-ES_tradnl" sz="2800" b="1" i="1" dirty="0" smtClean="0"/>
              <a:t> </a:t>
            </a:r>
            <a:r>
              <a:rPr lang="es-ES_tradnl" sz="2800" b="1" i="1" dirty="0"/>
              <a:t>and </a:t>
            </a:r>
            <a:r>
              <a:rPr lang="es-ES_tradnl" sz="2800" b="1" i="1" dirty="0" err="1"/>
              <a:t>institutional</a:t>
            </a:r>
            <a:r>
              <a:rPr lang="es-ES_tradnl" sz="2800" b="1" i="1" dirty="0"/>
              <a:t> </a:t>
            </a:r>
            <a:r>
              <a:rPr lang="es-ES_tradnl" sz="2800" b="1" i="1" dirty="0" err="1" smtClean="0"/>
              <a:t>supports</a:t>
            </a:r>
            <a:endParaRPr lang="en-GB" sz="2800" b="1" i="1" dirty="0"/>
          </a:p>
        </p:txBody>
      </p:sp>
      <p:pic>
        <p:nvPicPr>
          <p:cNvPr id="5" name="Picture 4"/>
          <p:cNvPicPr/>
          <p:nvPr/>
        </p:nvPicPr>
        <p:blipFill>
          <a:blip r:embed="rId3" cstate="email">
            <a:extLst>
              <a:ext uri="{28A0092B-C50C-407E-A947-70E740481C1C}">
                <a14:useLocalDpi xmlns:a14="http://schemas.microsoft.com/office/drawing/2010/main"/>
              </a:ext>
            </a:extLst>
          </a:blip>
          <a:srcRect/>
          <a:stretch>
            <a:fillRect/>
          </a:stretch>
        </p:blipFill>
        <p:spPr bwMode="auto">
          <a:xfrm>
            <a:off x="664745" y="5941498"/>
            <a:ext cx="689094" cy="634969"/>
          </a:xfrm>
          <a:prstGeom prst="rect">
            <a:avLst/>
          </a:prstGeom>
          <a:noFill/>
          <a:ln>
            <a:noFill/>
          </a:ln>
        </p:spPr>
      </p:pic>
      <p:graphicFrame>
        <p:nvGraphicFramePr>
          <p:cNvPr id="9" name="Table 8"/>
          <p:cNvGraphicFramePr>
            <a:graphicFrameLocks noGrp="1"/>
          </p:cNvGraphicFramePr>
          <p:nvPr>
            <p:extLst/>
          </p:nvPr>
        </p:nvGraphicFramePr>
        <p:xfrm>
          <a:off x="838200" y="1720307"/>
          <a:ext cx="8403055" cy="1631950"/>
        </p:xfrm>
        <a:graphic>
          <a:graphicData uri="http://schemas.openxmlformats.org/drawingml/2006/table">
            <a:tbl>
              <a:tblPr>
                <a:tableStyleId>{5C22544A-7EE6-4342-B048-85BDC9FD1C3A}</a:tableStyleId>
              </a:tblPr>
              <a:tblGrid>
                <a:gridCol w="8403055"/>
              </a:tblGrid>
              <a:tr h="406400">
                <a:tc>
                  <a:txBody>
                    <a:bodyPr/>
                    <a:lstStyle/>
                    <a:p>
                      <a:pPr algn="ctr" fontAlgn="ctr"/>
                      <a:r>
                        <a:rPr lang="en-US" sz="2000" u="none" strike="noStrike" dirty="0">
                          <a:effectLst/>
                        </a:rPr>
                        <a:t>CoA / Key </a:t>
                      </a:r>
                      <a:r>
                        <a:rPr lang="en-US" sz="2000" u="none" strike="noStrike" dirty="0" smtClean="0">
                          <a:effectLst/>
                        </a:rPr>
                        <a:t>Outputs 2017 (POWB)</a:t>
                      </a:r>
                      <a:endParaRPr lang="en-US" sz="2000" b="1" i="0" u="none" strike="noStrike" dirty="0">
                        <a:solidFill>
                          <a:srgbClr val="000000"/>
                        </a:solidFill>
                        <a:effectLst/>
                        <a:latin typeface="Calibri" charset="0"/>
                      </a:endParaRPr>
                    </a:p>
                  </a:txBody>
                  <a:tcPr marL="6350" marR="6350" marT="6350" marB="0" anchor="ctr"/>
                </a:tc>
              </a:tr>
              <a:tr h="952500">
                <a:tc>
                  <a:txBody>
                    <a:bodyPr/>
                    <a:lstStyle/>
                    <a:p>
                      <a:pPr algn="just" fontAlgn="ctr"/>
                      <a:r>
                        <a:rPr lang="en-US" sz="2000" b="1" i="0" u="none" strike="noStrike" dirty="0">
                          <a:solidFill>
                            <a:srgbClr val="FF0000"/>
                          </a:solidFill>
                          <a:effectLst/>
                          <a:latin typeface="Calibri" charset="0"/>
                        </a:rPr>
                        <a:t> (vi) The review on published baselines information on best practices and lessons on </a:t>
                      </a:r>
                      <a:r>
                        <a:rPr lang="en-US" sz="2000" b="1" i="0" u="none" strike="noStrike" dirty="0" err="1">
                          <a:solidFill>
                            <a:srgbClr val="FF0000"/>
                          </a:solidFill>
                          <a:effectLst/>
                          <a:latin typeface="Calibri" charset="0"/>
                        </a:rPr>
                        <a:t>AnGR</a:t>
                      </a:r>
                      <a:r>
                        <a:rPr lang="en-US" sz="2000" b="1" i="0" u="none" strike="noStrike" dirty="0">
                          <a:solidFill>
                            <a:srgbClr val="FF0000"/>
                          </a:solidFill>
                          <a:effectLst/>
                          <a:latin typeface="Calibri" charset="0"/>
                        </a:rPr>
                        <a:t> improvement in Africa will contribute to guidelines for improvement and conservation of </a:t>
                      </a:r>
                      <a:r>
                        <a:rPr lang="en-US" sz="2000" b="1" i="0" u="none" strike="noStrike" dirty="0" err="1">
                          <a:solidFill>
                            <a:srgbClr val="FF0000"/>
                          </a:solidFill>
                          <a:effectLst/>
                          <a:latin typeface="Calibri" charset="0"/>
                        </a:rPr>
                        <a:t>AnGR</a:t>
                      </a:r>
                      <a:r>
                        <a:rPr lang="en-US" sz="2000" b="1" i="0" u="none" strike="noStrike" dirty="0">
                          <a:solidFill>
                            <a:srgbClr val="FF0000"/>
                          </a:solidFill>
                          <a:effectLst/>
                          <a:latin typeface="Calibri" charset="0"/>
                        </a:rPr>
                        <a:t> to be adopted by countries. </a:t>
                      </a:r>
                      <a:r>
                        <a:rPr lang="en-US" sz="2000" b="1" i="0" u="none" strike="noStrike" dirty="0" smtClean="0">
                          <a:solidFill>
                            <a:srgbClr val="FF0000"/>
                          </a:solidFill>
                          <a:effectLst/>
                          <a:latin typeface="Calibri" charset="0"/>
                        </a:rPr>
                        <a:t>(Gender</a:t>
                      </a:r>
                      <a:r>
                        <a:rPr lang="en-US" sz="2000" b="1" i="0" u="none" strike="noStrike" baseline="0" dirty="0" smtClean="0">
                          <a:solidFill>
                            <a:srgbClr val="FF0000"/>
                          </a:solidFill>
                          <a:effectLst/>
                          <a:latin typeface="Calibri" charset="0"/>
                        </a:rPr>
                        <a:t> and Youth Dimension)</a:t>
                      </a:r>
                      <a:endParaRPr lang="en-US" sz="2000" b="1" i="0" u="none" strike="noStrike" dirty="0">
                        <a:solidFill>
                          <a:srgbClr val="FF0000"/>
                        </a:solidFill>
                        <a:effectLst/>
                        <a:latin typeface="Calibri" charset="0"/>
                      </a:endParaRPr>
                    </a:p>
                  </a:txBody>
                  <a:tcPr marL="6350" marR="6350" marT="6350" marB="0" anchor="ctr"/>
                </a:tc>
              </a:tr>
            </a:tbl>
          </a:graphicData>
        </a:graphic>
      </p:graphicFrame>
      <p:graphicFrame>
        <p:nvGraphicFramePr>
          <p:cNvPr id="4" name="Table 3"/>
          <p:cNvGraphicFramePr>
            <a:graphicFrameLocks noGrp="1"/>
          </p:cNvGraphicFramePr>
          <p:nvPr>
            <p:extLst>
              <p:ext uri="{D42A27DB-BD31-4B8C-83A1-F6EECF244321}">
                <p14:modId xmlns:p14="http://schemas.microsoft.com/office/powerpoint/2010/main" val="1681702995"/>
              </p:ext>
            </p:extLst>
          </p:nvPr>
        </p:nvGraphicFramePr>
        <p:xfrm>
          <a:off x="1602318" y="3843201"/>
          <a:ext cx="2971800" cy="2611177"/>
        </p:xfrm>
        <a:graphic>
          <a:graphicData uri="http://schemas.openxmlformats.org/drawingml/2006/table">
            <a:tbl>
              <a:tblPr>
                <a:tableStyleId>{5C22544A-7EE6-4342-B048-85BDC9FD1C3A}</a:tableStyleId>
              </a:tblPr>
              <a:tblGrid>
                <a:gridCol w="2971800"/>
              </a:tblGrid>
              <a:tr h="690937">
                <a:tc>
                  <a:txBody>
                    <a:bodyPr/>
                    <a:lstStyle/>
                    <a:p>
                      <a:pPr algn="l" fontAlgn="t"/>
                      <a:r>
                        <a:rPr lang="en-US" sz="1400" u="none" strike="noStrike" dirty="0">
                          <a:effectLst/>
                        </a:rPr>
                        <a:t>1. </a:t>
                      </a:r>
                      <a:r>
                        <a:rPr lang="en-US" sz="1400" u="none" strike="noStrike" dirty="0" smtClean="0">
                          <a:effectLst/>
                        </a:rPr>
                        <a:t>ILRI collate </a:t>
                      </a:r>
                      <a:r>
                        <a:rPr lang="en-US" sz="1400" u="none" strike="noStrike" dirty="0">
                          <a:effectLst/>
                        </a:rPr>
                        <a:t>and publish information on best practices and lessons on </a:t>
                      </a:r>
                      <a:r>
                        <a:rPr lang="en-US" sz="1400" u="none" strike="noStrike" dirty="0" err="1">
                          <a:effectLst/>
                        </a:rPr>
                        <a:t>AnGR</a:t>
                      </a:r>
                      <a:r>
                        <a:rPr lang="en-US" sz="1400" u="none" strike="noStrike" dirty="0">
                          <a:effectLst/>
                        </a:rPr>
                        <a:t> improvement in Africa. </a:t>
                      </a:r>
                      <a:endParaRPr lang="en-US" sz="1400" b="0" i="0" u="none" strike="noStrike" dirty="0">
                        <a:solidFill>
                          <a:srgbClr val="000000"/>
                        </a:solidFill>
                        <a:effectLst/>
                        <a:latin typeface="Calibri" charset="0"/>
                      </a:endParaRPr>
                    </a:p>
                  </a:txBody>
                  <a:tcPr marL="0" marR="0" marT="0" marB="0"/>
                </a:tc>
              </a:tr>
              <a:tr h="528770">
                <a:tc>
                  <a:txBody>
                    <a:bodyPr/>
                    <a:lstStyle/>
                    <a:p>
                      <a:pPr algn="l" fontAlgn="t"/>
                      <a:r>
                        <a:rPr lang="en-US" sz="1400" u="none" strike="noStrike" dirty="0" smtClean="0">
                          <a:effectLst/>
                        </a:rPr>
                        <a:t>2.ILRI </a:t>
                      </a:r>
                      <a:r>
                        <a:rPr lang="en-US" sz="1400" u="none" strike="noStrike" dirty="0">
                          <a:effectLst/>
                        </a:rPr>
                        <a:t>Contribute to policy dialogues and briefs of Access and Benefit Sharing (ABS) of </a:t>
                      </a:r>
                      <a:r>
                        <a:rPr lang="en-US" sz="1400" u="none" strike="noStrike" dirty="0" err="1">
                          <a:effectLst/>
                        </a:rPr>
                        <a:t>AnGr</a:t>
                      </a:r>
                      <a:r>
                        <a:rPr lang="en-US" sz="1400" u="none" strike="noStrike" dirty="0">
                          <a:effectLst/>
                        </a:rPr>
                        <a:t>.</a:t>
                      </a:r>
                      <a:endParaRPr lang="en-US" sz="1400" b="0" i="0" u="none" strike="noStrike" dirty="0">
                        <a:solidFill>
                          <a:srgbClr val="000000"/>
                        </a:solidFill>
                        <a:effectLst/>
                        <a:latin typeface="Calibri" charset="0"/>
                      </a:endParaRPr>
                    </a:p>
                  </a:txBody>
                  <a:tcPr marL="0" marR="0" marT="0" marB="0"/>
                </a:tc>
              </a:tr>
              <a:tr h="352513">
                <a:tc>
                  <a:txBody>
                    <a:bodyPr/>
                    <a:lstStyle/>
                    <a:p>
                      <a:pPr algn="l" fontAlgn="t"/>
                      <a:r>
                        <a:rPr lang="en-US" sz="1400" u="none" strike="noStrike" dirty="0">
                          <a:effectLst/>
                        </a:rPr>
                        <a:t>4. </a:t>
                      </a:r>
                      <a:r>
                        <a:rPr lang="en-US" sz="1400" u="none" strike="noStrike" dirty="0" smtClean="0">
                          <a:effectLst/>
                        </a:rPr>
                        <a:t>ICARDA </a:t>
                      </a:r>
                      <a:r>
                        <a:rPr lang="en-US" sz="1400" u="none" strike="noStrike" dirty="0">
                          <a:effectLst/>
                        </a:rPr>
                        <a:t>Development  of  national sheep and goat  breeding strategies for Ethiopia</a:t>
                      </a:r>
                      <a:endParaRPr lang="en-US" sz="1400" b="0" i="0" u="none" strike="noStrike" dirty="0">
                        <a:solidFill>
                          <a:srgbClr val="000000"/>
                        </a:solidFill>
                        <a:effectLst/>
                        <a:latin typeface="Calibri" charset="0"/>
                      </a:endParaRPr>
                    </a:p>
                  </a:txBody>
                  <a:tcPr marL="0" marR="0" marT="0" marB="0"/>
                </a:tc>
              </a:tr>
              <a:tr h="528770">
                <a:tc>
                  <a:txBody>
                    <a:bodyPr/>
                    <a:lstStyle/>
                    <a:p>
                      <a:pPr algn="l" fontAlgn="t"/>
                      <a:r>
                        <a:rPr lang="en-US" sz="1400" u="none" strike="noStrike" dirty="0">
                          <a:effectLst/>
                        </a:rPr>
                        <a:t>5. ICARDA Guidelines for institutional arrangements for certification of improved rams/bucks from CBBPs</a:t>
                      </a:r>
                      <a:endParaRPr lang="en-US" sz="1400" b="0" i="0" u="none" strike="noStrike" dirty="0">
                        <a:solidFill>
                          <a:srgbClr val="000000"/>
                        </a:solidFill>
                        <a:effectLst/>
                        <a:latin typeface="Calibri" charset="0"/>
                      </a:endParaRPr>
                    </a:p>
                  </a:txBody>
                  <a:tcPr marL="0" marR="0" marT="0" marB="0"/>
                </a:tc>
              </a:tr>
            </a:tbl>
          </a:graphicData>
        </a:graphic>
      </p:graphicFrame>
      <p:sp>
        <p:nvSpPr>
          <p:cNvPr id="11" name="TextBox 10"/>
          <p:cNvSpPr txBox="1"/>
          <p:nvPr/>
        </p:nvSpPr>
        <p:spPr>
          <a:xfrm>
            <a:off x="1602318" y="3454545"/>
            <a:ext cx="2971800" cy="369332"/>
          </a:xfrm>
          <a:prstGeom prst="rect">
            <a:avLst/>
          </a:prstGeom>
          <a:noFill/>
        </p:spPr>
        <p:txBody>
          <a:bodyPr wrap="square" rtlCol="0">
            <a:spAutoFit/>
          </a:bodyPr>
          <a:lstStyle/>
          <a:p>
            <a:pPr algn="ctr"/>
            <a:r>
              <a:rPr lang="en-US" b="1" dirty="0" smtClean="0"/>
              <a:t>Activities</a:t>
            </a:r>
            <a:endParaRPr lang="en-US" b="1" dirty="0"/>
          </a:p>
        </p:txBody>
      </p:sp>
      <p:graphicFrame>
        <p:nvGraphicFramePr>
          <p:cNvPr id="12" name="Table 11"/>
          <p:cNvGraphicFramePr>
            <a:graphicFrameLocks noGrp="1"/>
          </p:cNvGraphicFramePr>
          <p:nvPr>
            <p:extLst>
              <p:ext uri="{D42A27DB-BD31-4B8C-83A1-F6EECF244321}">
                <p14:modId xmlns:p14="http://schemas.microsoft.com/office/powerpoint/2010/main" val="841688795"/>
              </p:ext>
            </p:extLst>
          </p:nvPr>
        </p:nvGraphicFramePr>
        <p:xfrm>
          <a:off x="5714567" y="3843201"/>
          <a:ext cx="2688258" cy="2626332"/>
        </p:xfrm>
        <a:graphic>
          <a:graphicData uri="http://schemas.openxmlformats.org/drawingml/2006/table">
            <a:tbl>
              <a:tblPr>
                <a:tableStyleId>{5C22544A-7EE6-4342-B048-85BDC9FD1C3A}</a:tableStyleId>
              </a:tblPr>
              <a:tblGrid>
                <a:gridCol w="2688258"/>
              </a:tblGrid>
              <a:tr h="880649">
                <a:tc>
                  <a:txBody>
                    <a:bodyPr/>
                    <a:lstStyle/>
                    <a:p>
                      <a:pPr algn="l" fontAlgn="t"/>
                      <a:r>
                        <a:rPr lang="en-US" sz="1400" b="1" u="none" strike="noStrike" dirty="0">
                          <a:solidFill>
                            <a:schemeClr val="accent6">
                              <a:lumMod val="75000"/>
                            </a:schemeClr>
                          </a:solidFill>
                          <a:effectLst/>
                        </a:rPr>
                        <a:t>Draft of publication submitted</a:t>
                      </a:r>
                      <a:br>
                        <a:rPr lang="en-US" sz="1400" b="1" u="none" strike="noStrike" dirty="0">
                          <a:solidFill>
                            <a:schemeClr val="accent6">
                              <a:lumMod val="75000"/>
                            </a:schemeClr>
                          </a:solidFill>
                          <a:effectLst/>
                        </a:rPr>
                      </a:br>
                      <a:r>
                        <a:rPr lang="en-US" sz="1400" b="1" u="none" strike="noStrike" dirty="0">
                          <a:solidFill>
                            <a:schemeClr val="accent6">
                              <a:lumMod val="75000"/>
                            </a:schemeClr>
                          </a:solidFill>
                          <a:effectLst/>
                        </a:rPr>
                        <a:t/>
                      </a:r>
                      <a:br>
                        <a:rPr lang="en-US" sz="1400" b="1" u="none" strike="noStrike" dirty="0">
                          <a:solidFill>
                            <a:schemeClr val="accent6">
                              <a:lumMod val="75000"/>
                            </a:schemeClr>
                          </a:solidFill>
                          <a:effectLst/>
                        </a:rPr>
                      </a:br>
                      <a:r>
                        <a:rPr lang="en-US" sz="1400" b="1" u="none" strike="noStrike" dirty="0">
                          <a:solidFill>
                            <a:schemeClr val="accent6">
                              <a:lumMod val="75000"/>
                            </a:schemeClr>
                          </a:solidFill>
                          <a:effectLst/>
                        </a:rPr>
                        <a:t>UNDER REVIEW</a:t>
                      </a:r>
                      <a:endParaRPr lang="en-US" sz="1400" b="1" i="0" u="none" strike="noStrike" dirty="0">
                        <a:solidFill>
                          <a:schemeClr val="accent6">
                            <a:lumMod val="75000"/>
                          </a:schemeClr>
                        </a:solidFill>
                        <a:effectLst/>
                        <a:latin typeface="Calibri" charset="0"/>
                      </a:endParaRPr>
                    </a:p>
                  </a:txBody>
                  <a:tcPr marL="0" marR="0" marT="0" marB="0"/>
                </a:tc>
              </a:tr>
              <a:tr h="654631">
                <a:tc>
                  <a:txBody>
                    <a:bodyPr/>
                    <a:lstStyle/>
                    <a:p>
                      <a:pPr algn="l" fontAlgn="t"/>
                      <a:r>
                        <a:rPr lang="en-US" sz="1400" b="1" u="none" strike="noStrike">
                          <a:solidFill>
                            <a:schemeClr val="accent6">
                              <a:lumMod val="75000"/>
                            </a:schemeClr>
                          </a:solidFill>
                          <a:effectLst/>
                        </a:rPr>
                        <a:t>Publications (10 POLICY BRIEFS)</a:t>
                      </a:r>
                      <a:endParaRPr lang="en-US" sz="1400" b="1" i="0" u="none" strike="noStrike">
                        <a:solidFill>
                          <a:schemeClr val="accent6">
                            <a:lumMod val="75000"/>
                          </a:schemeClr>
                        </a:solidFill>
                        <a:effectLst/>
                        <a:latin typeface="Calibri" charset="0"/>
                      </a:endParaRPr>
                    </a:p>
                  </a:txBody>
                  <a:tcPr marL="0" marR="0" marT="0" marB="0"/>
                </a:tc>
              </a:tr>
              <a:tr h="436421">
                <a:tc>
                  <a:txBody>
                    <a:bodyPr/>
                    <a:lstStyle/>
                    <a:p>
                      <a:pPr algn="l" fontAlgn="t"/>
                      <a:r>
                        <a:rPr lang="en-US" sz="1400" b="1" u="none" strike="noStrike" dirty="0">
                          <a:solidFill>
                            <a:schemeClr val="accent6">
                              <a:lumMod val="75000"/>
                            </a:schemeClr>
                          </a:solidFill>
                          <a:effectLst/>
                        </a:rPr>
                        <a:t>Report on breeding strategies</a:t>
                      </a:r>
                      <a:endParaRPr lang="en-US" sz="1400" b="1" i="0" u="none" strike="noStrike" dirty="0">
                        <a:solidFill>
                          <a:schemeClr val="accent6">
                            <a:lumMod val="75000"/>
                          </a:schemeClr>
                        </a:solidFill>
                        <a:effectLst/>
                        <a:latin typeface="Calibri" charset="0"/>
                      </a:endParaRPr>
                    </a:p>
                  </a:txBody>
                  <a:tcPr marL="0" marR="0" marT="0" marB="0"/>
                </a:tc>
              </a:tr>
              <a:tr h="654631">
                <a:tc>
                  <a:txBody>
                    <a:bodyPr/>
                    <a:lstStyle/>
                    <a:p>
                      <a:pPr algn="l" fontAlgn="ctr"/>
                      <a:r>
                        <a:rPr lang="en-US" sz="1400" b="1" u="none" strike="noStrike" dirty="0">
                          <a:solidFill>
                            <a:srgbClr val="FFC000"/>
                          </a:solidFill>
                          <a:effectLst/>
                        </a:rPr>
                        <a:t>Guidelines </a:t>
                      </a:r>
                      <a:endParaRPr lang="en-US" sz="1400" b="1" i="0" u="none" strike="noStrike" dirty="0">
                        <a:solidFill>
                          <a:srgbClr val="FFC000"/>
                        </a:solidFill>
                        <a:effectLst/>
                        <a:latin typeface="Calibri" charset="0"/>
                      </a:endParaRPr>
                    </a:p>
                  </a:txBody>
                  <a:tcPr marL="0" marR="0" marT="0" marB="0" anchor="ctr"/>
                </a:tc>
              </a:tr>
            </a:tbl>
          </a:graphicData>
        </a:graphic>
      </p:graphicFrame>
      <p:sp>
        <p:nvSpPr>
          <p:cNvPr id="13" name="TextBox 12"/>
          <p:cNvSpPr txBox="1"/>
          <p:nvPr/>
        </p:nvSpPr>
        <p:spPr>
          <a:xfrm>
            <a:off x="5548313" y="3436813"/>
            <a:ext cx="2688258" cy="369332"/>
          </a:xfrm>
          <a:prstGeom prst="rect">
            <a:avLst/>
          </a:prstGeom>
          <a:noFill/>
        </p:spPr>
        <p:txBody>
          <a:bodyPr wrap="square" rtlCol="0">
            <a:spAutoFit/>
          </a:bodyPr>
          <a:lstStyle/>
          <a:p>
            <a:pPr algn="ctr"/>
            <a:r>
              <a:rPr lang="en-US" b="1" smtClean="0"/>
              <a:t>Deliverables</a:t>
            </a:r>
            <a:endParaRPr lang="en-US" b="1" dirty="0"/>
          </a:p>
        </p:txBody>
      </p:sp>
      <p:pic>
        <p:nvPicPr>
          <p:cNvPr id="10" name="Picture 9"/>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527572" y="6175026"/>
            <a:ext cx="1101152" cy="558704"/>
          </a:xfrm>
          <a:prstGeom prst="rect">
            <a:avLst/>
          </a:prstGeom>
        </p:spPr>
      </p:pic>
    </p:spTree>
    <p:extLst>
      <p:ext uri="{BB962C8B-B14F-4D97-AF65-F5344CB8AC3E}">
        <p14:creationId xmlns:p14="http://schemas.microsoft.com/office/powerpoint/2010/main" val="1805525844"/>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2916" y="-163774"/>
            <a:ext cx="8229600" cy="1514902"/>
          </a:xfrm>
        </p:spPr>
        <p:txBody>
          <a:bodyPr>
            <a:normAutofit/>
          </a:bodyPr>
          <a:lstStyle/>
          <a:p>
            <a:r>
              <a:rPr lang="en-US" sz="3200" dirty="0"/>
              <a:t>Animal </a:t>
            </a:r>
            <a:r>
              <a:rPr lang="en-US" sz="3200"/>
              <a:t>Genetics </a:t>
            </a:r>
            <a:r>
              <a:rPr lang="en-US" sz="3200" smtClean="0"/>
              <a:t>Flagship – </a:t>
            </a:r>
            <a:r>
              <a:rPr lang="en-US" sz="3200" dirty="0"/>
              <a:t>Crosscutting issues</a:t>
            </a:r>
          </a:p>
        </p:txBody>
      </p:sp>
      <p:pic>
        <p:nvPicPr>
          <p:cNvPr id="6" name="Picture 5" descr="CGIAR.png"/>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381000" y="791314"/>
            <a:ext cx="9144000" cy="2438908"/>
          </a:xfrm>
          <a:prstGeom prst="rect">
            <a:avLst/>
          </a:prstGeom>
        </p:spPr>
      </p:pic>
      <p:sp>
        <p:nvSpPr>
          <p:cNvPr id="7" name="TextBox 6"/>
          <p:cNvSpPr txBox="1"/>
          <p:nvPr/>
        </p:nvSpPr>
        <p:spPr>
          <a:xfrm>
            <a:off x="723359" y="2803782"/>
            <a:ext cx="8403055" cy="3970318"/>
          </a:xfrm>
          <a:prstGeom prst="rect">
            <a:avLst/>
          </a:prstGeom>
          <a:noFill/>
        </p:spPr>
        <p:txBody>
          <a:bodyPr wrap="square" rtlCol="0">
            <a:spAutoFit/>
          </a:bodyPr>
          <a:lstStyle/>
          <a:p>
            <a:pPr marL="342900" indent="-342900">
              <a:buAutoNum type="arabicPeriod"/>
            </a:pPr>
            <a:r>
              <a:rPr lang="en-US" b="1" dirty="0">
                <a:solidFill>
                  <a:srgbClr val="2F23BD"/>
                </a:solidFill>
              </a:rPr>
              <a:t>Climate changes</a:t>
            </a:r>
            <a:r>
              <a:rPr lang="en-US" dirty="0"/>
              <a:t>: reduction of the emission of greenhouse gases per unit of animal product, through increased genetic-based productivity (e.g. lowering the number of heads required per unit of livestock commodity) and better management (especially of feed). </a:t>
            </a:r>
            <a:r>
              <a:rPr lang="en-US" dirty="0" smtClean="0"/>
              <a:t>Link with </a:t>
            </a:r>
            <a:r>
              <a:rPr lang="en-US" b="1" dirty="0" smtClean="0">
                <a:solidFill>
                  <a:srgbClr val="FF6600"/>
                </a:solidFill>
              </a:rPr>
              <a:t>Livestock </a:t>
            </a:r>
            <a:r>
              <a:rPr lang="en-US" b="1" dirty="0">
                <a:solidFill>
                  <a:srgbClr val="FF6600"/>
                </a:solidFill>
              </a:rPr>
              <a:t>and the Environment</a:t>
            </a:r>
            <a:r>
              <a:rPr lang="en-US" dirty="0">
                <a:solidFill>
                  <a:srgbClr val="FF6600"/>
                </a:solidFill>
              </a:rPr>
              <a:t> </a:t>
            </a:r>
            <a:r>
              <a:rPr lang="en-US" dirty="0"/>
              <a:t>and the </a:t>
            </a:r>
            <a:r>
              <a:rPr lang="en-US" b="1" dirty="0">
                <a:solidFill>
                  <a:srgbClr val="FF6600"/>
                </a:solidFill>
              </a:rPr>
              <a:t>Livestock Feeds and Forages </a:t>
            </a:r>
            <a:r>
              <a:rPr lang="en-US" dirty="0"/>
              <a:t>flagships.</a:t>
            </a:r>
          </a:p>
          <a:p>
            <a:endParaRPr lang="en-GB" dirty="0"/>
          </a:p>
          <a:p>
            <a:pPr marL="342900" indent="-342900">
              <a:buAutoNum type="arabicPeriod"/>
            </a:pPr>
            <a:r>
              <a:rPr lang="en-US" dirty="0"/>
              <a:t>Understanding </a:t>
            </a:r>
            <a:r>
              <a:rPr lang="en-US" b="1" dirty="0">
                <a:solidFill>
                  <a:srgbClr val="2F23BD"/>
                </a:solidFill>
              </a:rPr>
              <a:t>gender issues </a:t>
            </a:r>
            <a:r>
              <a:rPr lang="en-US" dirty="0"/>
              <a:t>in genetic resource use, and designing interventions based on this understanding are critical. Research on these issues will be done with the </a:t>
            </a:r>
            <a:r>
              <a:rPr lang="en-US" b="1" dirty="0">
                <a:solidFill>
                  <a:srgbClr val="FF6600"/>
                </a:solidFill>
              </a:rPr>
              <a:t>Livestock Livelihoods and </a:t>
            </a:r>
            <a:r>
              <a:rPr lang="en-US" b="1" dirty="0" err="1">
                <a:solidFill>
                  <a:srgbClr val="FF6600"/>
                </a:solidFill>
              </a:rPr>
              <a:t>Agri</a:t>
            </a:r>
            <a:r>
              <a:rPr lang="en-US" b="1" dirty="0">
                <a:solidFill>
                  <a:srgbClr val="FF6600"/>
                </a:solidFill>
              </a:rPr>
              <a:t>-Food Systems </a:t>
            </a:r>
            <a:r>
              <a:rPr lang="en-US" b="1" dirty="0" smtClean="0">
                <a:solidFill>
                  <a:srgbClr val="FF6600"/>
                </a:solidFill>
              </a:rPr>
              <a:t>flagship (2018) and beyond</a:t>
            </a:r>
            <a:r>
              <a:rPr lang="en-US" dirty="0" smtClean="0">
                <a:solidFill>
                  <a:srgbClr val="FF6600"/>
                </a:solidFill>
              </a:rPr>
              <a:t>.</a:t>
            </a:r>
            <a:r>
              <a:rPr lang="en-GB" dirty="0" smtClean="0">
                <a:solidFill>
                  <a:srgbClr val="FF6600"/>
                </a:solidFill>
              </a:rPr>
              <a:t> </a:t>
            </a:r>
            <a:endParaRPr lang="en-GB" dirty="0">
              <a:solidFill>
                <a:srgbClr val="FF6600"/>
              </a:solidFill>
            </a:endParaRPr>
          </a:p>
          <a:p>
            <a:pPr marL="342900" indent="-342900">
              <a:buAutoNum type="arabicPeriod"/>
            </a:pPr>
            <a:endParaRPr lang="en-GB" dirty="0">
              <a:solidFill>
                <a:srgbClr val="FF6600"/>
              </a:solidFill>
            </a:endParaRPr>
          </a:p>
          <a:p>
            <a:pPr marL="342900" indent="-342900">
              <a:buAutoNum type="arabicPeriod"/>
            </a:pPr>
            <a:r>
              <a:rPr lang="en-US" dirty="0" smtClean="0"/>
              <a:t>The flagship has a strong </a:t>
            </a:r>
            <a:r>
              <a:rPr lang="en-US" b="1" dirty="0" smtClean="0">
                <a:solidFill>
                  <a:srgbClr val="2F23BD"/>
                </a:solidFill>
              </a:rPr>
              <a:t>capacity development component </a:t>
            </a:r>
            <a:r>
              <a:rPr lang="en-US" dirty="0" smtClean="0"/>
              <a:t>in its </a:t>
            </a:r>
            <a:r>
              <a:rPr lang="en-US" dirty="0" err="1" smtClean="0"/>
              <a:t>ToC</a:t>
            </a:r>
            <a:r>
              <a:rPr lang="en-US" dirty="0" smtClean="0"/>
              <a:t>. Capacity development is central for the flagship to take its research results to scale and ensure the sustainability of genetic interventions (INNOVATIONS PLATFORMS) </a:t>
            </a:r>
            <a:endParaRPr lang="en-US" dirty="0">
              <a:solidFill>
                <a:srgbClr val="FF6600"/>
              </a:solidFill>
            </a:endParaRPr>
          </a:p>
          <a:p>
            <a:pPr marL="342900" indent="-342900">
              <a:buAutoNum type="arabicPeriod"/>
            </a:pPr>
            <a:endParaRPr lang="en-US" dirty="0">
              <a:solidFill>
                <a:srgbClr val="FF6600"/>
              </a:solidFill>
            </a:endParaRPr>
          </a:p>
        </p:txBody>
      </p:sp>
    </p:spTree>
    <p:extLst>
      <p:ext uri="{BB962C8B-B14F-4D97-AF65-F5344CB8AC3E}">
        <p14:creationId xmlns:p14="http://schemas.microsoft.com/office/powerpoint/2010/main" val="1742651172"/>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46049" y="-1"/>
            <a:ext cx="5283200" cy="6858000"/>
          </a:xfrm>
          <a:prstGeom prst="rect">
            <a:avLst/>
          </a:prstGeom>
        </p:spPr>
      </p:pic>
      <p:sp>
        <p:nvSpPr>
          <p:cNvPr id="5" name="TextBox 4"/>
          <p:cNvSpPr txBox="1"/>
          <p:nvPr/>
        </p:nvSpPr>
        <p:spPr>
          <a:xfrm>
            <a:off x="6337300" y="612844"/>
            <a:ext cx="2819400" cy="5632311"/>
          </a:xfrm>
          <a:prstGeom prst="rect">
            <a:avLst/>
          </a:prstGeom>
          <a:noFill/>
        </p:spPr>
        <p:txBody>
          <a:bodyPr wrap="square" rtlCol="0">
            <a:spAutoFit/>
          </a:bodyPr>
          <a:lstStyle/>
          <a:p>
            <a:pPr algn="ctr"/>
            <a:r>
              <a:rPr lang="en-GB" b="1" dirty="0" smtClean="0"/>
              <a:t>ACGG Gender Report</a:t>
            </a:r>
          </a:p>
          <a:p>
            <a:pPr algn="ctr"/>
            <a:r>
              <a:rPr lang="en-GB" b="1" dirty="0" smtClean="0"/>
              <a:t>2017</a:t>
            </a:r>
          </a:p>
          <a:p>
            <a:r>
              <a:rPr lang="en-GB" b="1" dirty="0" smtClean="0"/>
              <a:t> </a:t>
            </a:r>
            <a:r>
              <a:rPr lang="en-GB" dirty="0"/>
              <a:t/>
            </a:r>
            <a:br>
              <a:rPr lang="en-GB" dirty="0"/>
            </a:br>
            <a:r>
              <a:rPr lang="en-GB" dirty="0"/>
              <a:t>Gender summary report for the African Chicken Genetic Gains Tanzania </a:t>
            </a:r>
            <a:r>
              <a:rPr lang="en-GB" dirty="0" smtClean="0"/>
              <a:t>project</a:t>
            </a:r>
          </a:p>
          <a:p>
            <a:endParaRPr lang="en-GB" dirty="0"/>
          </a:p>
          <a:p>
            <a:r>
              <a:rPr lang="en-GB" dirty="0" smtClean="0"/>
              <a:t>Gender </a:t>
            </a:r>
            <a:r>
              <a:rPr lang="en-GB" dirty="0"/>
              <a:t>strategy for African Chicken Genetic Gains program: Inception </a:t>
            </a:r>
            <a:r>
              <a:rPr lang="en-GB" dirty="0" smtClean="0"/>
              <a:t>report</a:t>
            </a:r>
          </a:p>
          <a:p>
            <a:endParaRPr lang="en-GB" dirty="0"/>
          </a:p>
          <a:p>
            <a:r>
              <a:rPr lang="en-GB" dirty="0" smtClean="0"/>
              <a:t>Gender </a:t>
            </a:r>
            <a:r>
              <a:rPr lang="en-GB" dirty="0"/>
              <a:t>capacity assessment of the African chicken genetic gains project partners in </a:t>
            </a:r>
            <a:r>
              <a:rPr lang="en-GB" dirty="0" smtClean="0"/>
              <a:t>Ethiopia</a:t>
            </a:r>
          </a:p>
          <a:p>
            <a:endParaRPr lang="en-GB" dirty="0"/>
          </a:p>
          <a:p>
            <a:r>
              <a:rPr lang="en-GB" dirty="0" smtClean="0"/>
              <a:t>Gender </a:t>
            </a:r>
            <a:r>
              <a:rPr lang="en-GB" dirty="0"/>
              <a:t>capacity assessment of the African chicken genetic gains project partners in Tanzania.</a:t>
            </a:r>
            <a:endParaRPr lang="en-US" dirty="0"/>
          </a:p>
        </p:txBody>
      </p:sp>
      <p:sp>
        <p:nvSpPr>
          <p:cNvPr id="2" name="TextBox 1"/>
          <p:cNvSpPr txBox="1"/>
          <p:nvPr/>
        </p:nvSpPr>
        <p:spPr>
          <a:xfrm>
            <a:off x="4458517" y="1514475"/>
            <a:ext cx="771525" cy="369332"/>
          </a:xfrm>
          <a:prstGeom prst="rect">
            <a:avLst/>
          </a:prstGeom>
          <a:noFill/>
        </p:spPr>
        <p:txBody>
          <a:bodyPr wrap="square" rtlCol="0">
            <a:spAutoFit/>
          </a:bodyPr>
          <a:lstStyle/>
          <a:p>
            <a:r>
              <a:rPr lang="en-US" b="1" dirty="0" smtClean="0"/>
              <a:t>KIT</a:t>
            </a:r>
            <a:endParaRPr lang="en-US" b="1" dirty="0"/>
          </a:p>
        </p:txBody>
      </p:sp>
      <p:sp>
        <p:nvSpPr>
          <p:cNvPr id="3" name="Rectangle 2"/>
          <p:cNvSpPr/>
          <p:nvPr/>
        </p:nvSpPr>
        <p:spPr>
          <a:xfrm>
            <a:off x="5197904" y="6367544"/>
            <a:ext cx="4347280" cy="369332"/>
          </a:xfrm>
          <a:prstGeom prst="rect">
            <a:avLst/>
          </a:prstGeom>
        </p:spPr>
        <p:txBody>
          <a:bodyPr wrap="none">
            <a:spAutoFit/>
          </a:bodyPr>
          <a:lstStyle/>
          <a:p>
            <a:r>
              <a:rPr lang="en-US" dirty="0">
                <a:hlinkClick r:id="rId3"/>
              </a:rPr>
              <a:t>https://www.kit.nl</a:t>
            </a:r>
            <a:r>
              <a:rPr lang="en-US" dirty="0" smtClean="0">
                <a:hlinkClick r:id="rId3"/>
              </a:rPr>
              <a:t>/</a:t>
            </a:r>
            <a:r>
              <a:rPr lang="en-US" dirty="0" smtClean="0"/>
              <a:t>.   Royal Tropical Institute</a:t>
            </a:r>
          </a:p>
        </p:txBody>
      </p:sp>
    </p:spTree>
    <p:extLst>
      <p:ext uri="{BB962C8B-B14F-4D97-AF65-F5344CB8AC3E}">
        <p14:creationId xmlns:p14="http://schemas.microsoft.com/office/powerpoint/2010/main" val="960117508"/>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82881" y="1117798"/>
            <a:ext cx="9609513" cy="5016758"/>
          </a:xfrm>
          <a:prstGeom prst="rect">
            <a:avLst/>
          </a:prstGeom>
        </p:spPr>
        <p:txBody>
          <a:bodyPr wrap="square">
            <a:spAutoFit/>
          </a:bodyPr>
          <a:lstStyle/>
          <a:p>
            <a:r>
              <a:rPr lang="en-US" sz="2000" b="1" dirty="0">
                <a:latin typeface="Calibri" charset="0"/>
              </a:rPr>
              <a:t>ACCG </a:t>
            </a:r>
            <a:r>
              <a:rPr lang="en-US" sz="2000" dirty="0">
                <a:latin typeface="Calibri" charset="0"/>
              </a:rPr>
              <a:t>training  on </a:t>
            </a:r>
            <a:r>
              <a:rPr lang="en-US" sz="2000" b="1" dirty="0">
                <a:solidFill>
                  <a:srgbClr val="0070C0"/>
                </a:solidFill>
                <a:latin typeface="Calibri" charset="0"/>
              </a:rPr>
              <a:t>“Statistical analysis of ACGG longitudinal and baseline data” </a:t>
            </a:r>
            <a:r>
              <a:rPr lang="en-US" sz="2000" dirty="0">
                <a:latin typeface="Calibri" charset="0"/>
              </a:rPr>
              <a:t>at Addis  29</a:t>
            </a:r>
            <a:r>
              <a:rPr lang="en-US" sz="2000" baseline="30000" dirty="0">
                <a:latin typeface="Calibri" charset="0"/>
              </a:rPr>
              <a:t>th</a:t>
            </a:r>
            <a:r>
              <a:rPr lang="en-US" sz="2000" dirty="0">
                <a:latin typeface="Calibri" charset="0"/>
              </a:rPr>
              <a:t> May -  June </a:t>
            </a:r>
            <a:r>
              <a:rPr lang="en-US" sz="2000" dirty="0" smtClean="0">
                <a:latin typeface="Calibri" charset="0"/>
              </a:rPr>
              <a:t>2</a:t>
            </a:r>
            <a:r>
              <a:rPr lang="en-US" sz="2000" baseline="30000" dirty="0" smtClean="0">
                <a:latin typeface="Calibri" charset="0"/>
              </a:rPr>
              <a:t>nd</a:t>
            </a:r>
            <a:r>
              <a:rPr lang="en-US" sz="2000" dirty="0" smtClean="0">
                <a:latin typeface="Calibri" charset="0"/>
              </a:rPr>
              <a:t> 2017. 4 </a:t>
            </a:r>
            <a:r>
              <a:rPr lang="en-US" sz="2000" dirty="0">
                <a:latin typeface="Calibri" charset="0"/>
              </a:rPr>
              <a:t>participants </a:t>
            </a:r>
            <a:r>
              <a:rPr lang="en-US" sz="2000" dirty="0" smtClean="0">
                <a:latin typeface="Calibri" charset="0"/>
              </a:rPr>
              <a:t>(</a:t>
            </a:r>
            <a:r>
              <a:rPr lang="en-US" sz="2000" b="1" dirty="0" smtClean="0">
                <a:latin typeface="Calibri" charset="0"/>
              </a:rPr>
              <a:t>researcher</a:t>
            </a:r>
            <a:r>
              <a:rPr lang="en-US" sz="2000" dirty="0" smtClean="0">
                <a:latin typeface="Calibri" charset="0"/>
              </a:rPr>
              <a:t>) from </a:t>
            </a:r>
            <a:r>
              <a:rPr lang="en-US" sz="2000" dirty="0">
                <a:latin typeface="Calibri" charset="0"/>
              </a:rPr>
              <a:t>each  country involved in ACCG plus </a:t>
            </a:r>
            <a:r>
              <a:rPr lang="en-US" sz="2000" b="1" dirty="0">
                <a:latin typeface="Calibri" charset="0"/>
              </a:rPr>
              <a:t>PhD students </a:t>
            </a:r>
            <a:r>
              <a:rPr lang="en-US" sz="2000" dirty="0" smtClean="0">
                <a:latin typeface="Calibri" charset="0"/>
              </a:rPr>
              <a:t>(17</a:t>
            </a:r>
            <a:r>
              <a:rPr lang="en-US" sz="2000" dirty="0">
                <a:latin typeface="Calibri" charset="0"/>
              </a:rPr>
              <a:t>  </a:t>
            </a:r>
            <a:r>
              <a:rPr lang="en-US" sz="2000" dirty="0" smtClean="0">
                <a:latin typeface="Calibri" charset="0"/>
              </a:rPr>
              <a:t>participants in total)</a:t>
            </a:r>
            <a:endParaRPr lang="en-US" sz="2000" dirty="0">
              <a:latin typeface="Calibri" charset="0"/>
            </a:endParaRPr>
          </a:p>
          <a:p>
            <a:r>
              <a:rPr lang="sk-SK" sz="2000" dirty="0">
                <a:latin typeface="Calibri" charset="0"/>
              </a:rPr>
              <a:t> </a:t>
            </a:r>
          </a:p>
          <a:p>
            <a:r>
              <a:rPr lang="sk-SK" sz="2000" b="1" dirty="0">
                <a:latin typeface="Calibri" charset="0"/>
              </a:rPr>
              <a:t>ADGG</a:t>
            </a:r>
            <a:r>
              <a:rPr lang="sk-SK" sz="2000" dirty="0">
                <a:latin typeface="Calibri" charset="0"/>
              </a:rPr>
              <a:t> </a:t>
            </a:r>
            <a:r>
              <a:rPr lang="sk-SK" sz="2000" dirty="0" err="1">
                <a:latin typeface="Calibri" charset="0"/>
              </a:rPr>
              <a:t>training</a:t>
            </a:r>
            <a:r>
              <a:rPr lang="sk-SK" sz="2000" dirty="0">
                <a:latin typeface="Calibri" charset="0"/>
              </a:rPr>
              <a:t>  -- ‘</a:t>
            </a:r>
            <a:r>
              <a:rPr lang="sk-SK" sz="2000" b="1" dirty="0">
                <a:solidFill>
                  <a:srgbClr val="0070C0"/>
                </a:solidFill>
                <a:latin typeface="Calibri" charset="0"/>
              </a:rPr>
              <a:t>LUKE-ADGG </a:t>
            </a:r>
            <a:r>
              <a:rPr lang="sk-SK" sz="2000" b="1" dirty="0" err="1">
                <a:solidFill>
                  <a:srgbClr val="0070C0"/>
                </a:solidFill>
                <a:latin typeface="Calibri" charset="0"/>
              </a:rPr>
              <a:t>Quantitative</a:t>
            </a:r>
            <a:r>
              <a:rPr lang="sk-SK" sz="2000" b="1" dirty="0">
                <a:solidFill>
                  <a:srgbClr val="0070C0"/>
                </a:solidFill>
                <a:latin typeface="Calibri" charset="0"/>
              </a:rPr>
              <a:t> </a:t>
            </a:r>
            <a:r>
              <a:rPr lang="sk-SK" sz="2000" b="1" dirty="0" err="1">
                <a:solidFill>
                  <a:srgbClr val="0070C0"/>
                </a:solidFill>
                <a:latin typeface="Calibri" charset="0"/>
              </a:rPr>
              <a:t>Genetics</a:t>
            </a:r>
            <a:r>
              <a:rPr lang="sk-SK" sz="2000" b="1" dirty="0">
                <a:solidFill>
                  <a:srgbClr val="0070C0"/>
                </a:solidFill>
                <a:latin typeface="Calibri" charset="0"/>
              </a:rPr>
              <a:t> and </a:t>
            </a:r>
            <a:r>
              <a:rPr lang="sk-SK" sz="2000" b="1" dirty="0" err="1">
                <a:solidFill>
                  <a:srgbClr val="0070C0"/>
                </a:solidFill>
                <a:latin typeface="Calibri" charset="0"/>
              </a:rPr>
              <a:t>Animal</a:t>
            </a:r>
            <a:r>
              <a:rPr lang="sk-SK" sz="2000" b="1" dirty="0">
                <a:solidFill>
                  <a:srgbClr val="0070C0"/>
                </a:solidFill>
                <a:latin typeface="Calibri" charset="0"/>
              </a:rPr>
              <a:t> </a:t>
            </a:r>
            <a:r>
              <a:rPr lang="sk-SK" sz="2000" b="1" dirty="0" err="1">
                <a:solidFill>
                  <a:srgbClr val="0070C0"/>
                </a:solidFill>
                <a:latin typeface="Calibri" charset="0"/>
              </a:rPr>
              <a:t>Evaluation</a:t>
            </a:r>
            <a:r>
              <a:rPr lang="sk-SK" sz="2000" b="1" dirty="0">
                <a:solidFill>
                  <a:srgbClr val="0070C0"/>
                </a:solidFill>
                <a:latin typeface="Calibri" charset="0"/>
              </a:rPr>
              <a:t> </a:t>
            </a:r>
            <a:r>
              <a:rPr lang="sk-SK" sz="2000" b="1" dirty="0" err="1">
                <a:solidFill>
                  <a:srgbClr val="0070C0"/>
                </a:solidFill>
                <a:latin typeface="Calibri" charset="0"/>
              </a:rPr>
              <a:t>joint</a:t>
            </a:r>
            <a:r>
              <a:rPr lang="sk-SK" sz="2000" b="1" dirty="0">
                <a:solidFill>
                  <a:srgbClr val="0070C0"/>
                </a:solidFill>
                <a:latin typeface="Calibri" charset="0"/>
              </a:rPr>
              <a:t> </a:t>
            </a:r>
            <a:r>
              <a:rPr lang="sk-SK" sz="2000" b="1" dirty="0" err="1">
                <a:solidFill>
                  <a:srgbClr val="0070C0"/>
                </a:solidFill>
                <a:latin typeface="Calibri" charset="0"/>
              </a:rPr>
              <a:t>course</a:t>
            </a:r>
            <a:r>
              <a:rPr lang="sk-SK" sz="2000" dirty="0">
                <a:latin typeface="Calibri" charset="0"/>
              </a:rPr>
              <a:t>’, 5th   to  9th </a:t>
            </a:r>
            <a:r>
              <a:rPr lang="sk-SK" sz="2000" dirty="0" err="1">
                <a:latin typeface="Calibri" charset="0"/>
              </a:rPr>
              <a:t>June</a:t>
            </a:r>
            <a:r>
              <a:rPr lang="sk-SK" sz="2000" dirty="0">
                <a:latin typeface="Calibri" charset="0"/>
              </a:rPr>
              <a:t>, 2016 </a:t>
            </a:r>
            <a:r>
              <a:rPr lang="sk-SK" sz="2000" dirty="0" smtClean="0">
                <a:latin typeface="Calibri" charset="0"/>
              </a:rPr>
              <a:t>,</a:t>
            </a:r>
            <a:r>
              <a:rPr lang="sk-SK" sz="2000" dirty="0">
                <a:latin typeface="Calibri" charset="0"/>
              </a:rPr>
              <a:t>  </a:t>
            </a:r>
            <a:r>
              <a:rPr lang="sk-SK" sz="2000" dirty="0" smtClean="0">
                <a:latin typeface="Calibri" charset="0"/>
              </a:rPr>
              <a:t>Addis </a:t>
            </a:r>
            <a:r>
              <a:rPr lang="sk-SK" sz="2000" dirty="0" err="1">
                <a:latin typeface="Calibri" charset="0"/>
              </a:rPr>
              <a:t>Ababa</a:t>
            </a:r>
            <a:r>
              <a:rPr lang="sk-SK" sz="2000" dirty="0">
                <a:latin typeface="Calibri" charset="0"/>
              </a:rPr>
              <a:t>. </a:t>
            </a:r>
            <a:r>
              <a:rPr lang="sk-SK" sz="2000" dirty="0" smtClean="0">
                <a:latin typeface="Calibri" charset="0"/>
              </a:rPr>
              <a:t> 5 </a:t>
            </a:r>
            <a:r>
              <a:rPr lang="sk-SK" sz="2000" dirty="0" err="1" smtClean="0">
                <a:latin typeface="Calibri" charset="0"/>
              </a:rPr>
              <a:t>participants</a:t>
            </a:r>
            <a:r>
              <a:rPr lang="sk-SK" sz="2000" dirty="0" smtClean="0">
                <a:latin typeface="Calibri" charset="0"/>
              </a:rPr>
              <a:t> </a:t>
            </a:r>
            <a:r>
              <a:rPr lang="sk-SK" sz="2000" dirty="0" err="1">
                <a:latin typeface="Calibri" charset="0"/>
              </a:rPr>
              <a:t>from</a:t>
            </a:r>
            <a:r>
              <a:rPr lang="sk-SK" sz="2000" dirty="0">
                <a:latin typeface="Calibri" charset="0"/>
              </a:rPr>
              <a:t>  </a:t>
            </a:r>
            <a:r>
              <a:rPr lang="sk-SK" sz="2000" dirty="0" err="1">
                <a:latin typeface="Calibri" charset="0"/>
              </a:rPr>
              <a:t>Tanzania</a:t>
            </a:r>
            <a:r>
              <a:rPr lang="sk-SK" sz="2000" dirty="0">
                <a:latin typeface="Calibri" charset="0"/>
              </a:rPr>
              <a:t> and 13 </a:t>
            </a:r>
            <a:r>
              <a:rPr lang="sk-SK" sz="2000" dirty="0" err="1">
                <a:latin typeface="Calibri" charset="0"/>
              </a:rPr>
              <a:t>from</a:t>
            </a:r>
            <a:r>
              <a:rPr lang="sk-SK" sz="2000" dirty="0">
                <a:latin typeface="Calibri" charset="0"/>
              </a:rPr>
              <a:t> </a:t>
            </a:r>
            <a:r>
              <a:rPr lang="sk-SK" sz="2000" dirty="0" err="1">
                <a:latin typeface="Calibri" charset="0"/>
              </a:rPr>
              <a:t>Ethiopia</a:t>
            </a:r>
            <a:endParaRPr lang="sk-SK" sz="2000" dirty="0">
              <a:latin typeface="Calibri" charset="0"/>
            </a:endParaRPr>
          </a:p>
          <a:p>
            <a:r>
              <a:rPr lang="sk-SK" sz="2000" dirty="0">
                <a:latin typeface="Calibri" charset="0"/>
              </a:rPr>
              <a:t> </a:t>
            </a:r>
          </a:p>
          <a:p>
            <a:r>
              <a:rPr lang="sk-SK" sz="2000" b="1" dirty="0" err="1">
                <a:latin typeface="Calibri" charset="0"/>
              </a:rPr>
              <a:t>Beca</a:t>
            </a:r>
            <a:r>
              <a:rPr lang="sk-SK" sz="2000" b="1" dirty="0">
                <a:latin typeface="Calibri" charset="0"/>
              </a:rPr>
              <a:t>-ILRI</a:t>
            </a:r>
            <a:r>
              <a:rPr lang="sk-SK" sz="2000" dirty="0">
                <a:latin typeface="Calibri" charset="0"/>
              </a:rPr>
              <a:t> </a:t>
            </a:r>
            <a:r>
              <a:rPr lang="sk-SK" sz="2000" dirty="0" err="1">
                <a:latin typeface="Calibri" charset="0"/>
              </a:rPr>
              <a:t>training</a:t>
            </a:r>
            <a:r>
              <a:rPr lang="sk-SK" sz="2000" dirty="0">
                <a:latin typeface="Calibri" charset="0"/>
              </a:rPr>
              <a:t>  on </a:t>
            </a:r>
            <a:r>
              <a:rPr lang="sk-SK" sz="2000" dirty="0" smtClean="0">
                <a:latin typeface="Calibri" charset="0"/>
              </a:rPr>
              <a:t>‘</a:t>
            </a:r>
            <a:r>
              <a:rPr lang="sk-SK" sz="2000" b="1" dirty="0" err="1" smtClean="0">
                <a:solidFill>
                  <a:srgbClr val="0070C0"/>
                </a:solidFill>
                <a:latin typeface="Calibri" charset="0"/>
              </a:rPr>
              <a:t>Animal</a:t>
            </a:r>
            <a:r>
              <a:rPr lang="sk-SK" sz="2000" b="1" dirty="0" smtClean="0">
                <a:solidFill>
                  <a:srgbClr val="0070C0"/>
                </a:solidFill>
                <a:latin typeface="Calibri" charset="0"/>
              </a:rPr>
              <a:t> </a:t>
            </a:r>
            <a:r>
              <a:rPr lang="sk-SK" sz="2000" b="1" dirty="0" err="1">
                <a:solidFill>
                  <a:srgbClr val="0070C0"/>
                </a:solidFill>
                <a:latin typeface="Calibri" charset="0"/>
              </a:rPr>
              <a:t>Quantitative</a:t>
            </a:r>
            <a:r>
              <a:rPr lang="sk-SK" sz="2000" b="1" dirty="0">
                <a:solidFill>
                  <a:srgbClr val="0070C0"/>
                </a:solidFill>
                <a:latin typeface="Calibri" charset="0"/>
              </a:rPr>
              <a:t> </a:t>
            </a:r>
            <a:r>
              <a:rPr lang="sk-SK" sz="2000" b="1" dirty="0" err="1">
                <a:solidFill>
                  <a:srgbClr val="0070C0"/>
                </a:solidFill>
                <a:latin typeface="Calibri" charset="0"/>
              </a:rPr>
              <a:t>Genetics</a:t>
            </a:r>
            <a:r>
              <a:rPr lang="sk-SK" sz="2000" b="1" dirty="0">
                <a:solidFill>
                  <a:srgbClr val="0070C0"/>
                </a:solidFill>
                <a:latin typeface="Calibri" charset="0"/>
              </a:rPr>
              <a:t> and </a:t>
            </a:r>
            <a:r>
              <a:rPr lang="sk-SK" sz="2000" b="1" dirty="0" err="1">
                <a:solidFill>
                  <a:srgbClr val="0070C0"/>
                </a:solidFill>
                <a:latin typeface="Calibri" charset="0"/>
              </a:rPr>
              <a:t>Genomics</a:t>
            </a:r>
            <a:r>
              <a:rPr lang="sk-SK" sz="2000" b="1" dirty="0">
                <a:solidFill>
                  <a:srgbClr val="0070C0"/>
                </a:solidFill>
                <a:latin typeface="Calibri" charset="0"/>
              </a:rPr>
              <a:t> (AQGG</a:t>
            </a:r>
            <a:r>
              <a:rPr lang="sk-SK" sz="2000" b="1" dirty="0" smtClean="0">
                <a:solidFill>
                  <a:srgbClr val="0070C0"/>
                </a:solidFill>
                <a:latin typeface="Calibri" charset="0"/>
              </a:rPr>
              <a:t>)‘. </a:t>
            </a:r>
            <a:r>
              <a:rPr lang="sk-SK" sz="2000" dirty="0">
                <a:latin typeface="Calibri" charset="0"/>
              </a:rPr>
              <a:t>19th </a:t>
            </a:r>
            <a:r>
              <a:rPr lang="sk-SK" sz="2000" dirty="0" err="1">
                <a:latin typeface="Calibri" charset="0"/>
              </a:rPr>
              <a:t>June</a:t>
            </a:r>
            <a:r>
              <a:rPr lang="sk-SK" sz="2000" dirty="0">
                <a:latin typeface="Calibri" charset="0"/>
              </a:rPr>
              <a:t>  to  30th </a:t>
            </a:r>
            <a:r>
              <a:rPr lang="sk-SK" sz="2000" dirty="0" err="1">
                <a:latin typeface="Calibri" charset="0"/>
              </a:rPr>
              <a:t>June</a:t>
            </a:r>
            <a:r>
              <a:rPr lang="sk-SK" sz="2000" dirty="0">
                <a:latin typeface="Calibri" charset="0"/>
              </a:rPr>
              <a:t>, </a:t>
            </a:r>
            <a:r>
              <a:rPr lang="sk-SK" sz="2000" dirty="0" smtClean="0">
                <a:latin typeface="Calibri" charset="0"/>
              </a:rPr>
              <a:t>2017 </a:t>
            </a:r>
            <a:r>
              <a:rPr lang="sk-SK" sz="2000" dirty="0">
                <a:latin typeface="Calibri" charset="0"/>
              </a:rPr>
              <a:t>, </a:t>
            </a:r>
            <a:r>
              <a:rPr lang="sk-SK" sz="2000" dirty="0" smtClean="0">
                <a:latin typeface="Calibri" charset="0"/>
              </a:rPr>
              <a:t> Nairobi</a:t>
            </a:r>
            <a:r>
              <a:rPr lang="sk-SK" sz="2000" dirty="0">
                <a:latin typeface="Calibri" charset="0"/>
              </a:rPr>
              <a:t>. </a:t>
            </a:r>
            <a:r>
              <a:rPr lang="sk-SK" sz="2000" dirty="0" smtClean="0">
                <a:latin typeface="Calibri" charset="0"/>
              </a:rPr>
              <a:t>17 </a:t>
            </a:r>
            <a:r>
              <a:rPr lang="sk-SK" sz="2000" dirty="0" err="1">
                <a:latin typeface="Calibri" charset="0"/>
              </a:rPr>
              <a:t>participants</a:t>
            </a:r>
            <a:r>
              <a:rPr lang="sk-SK" sz="2000" dirty="0">
                <a:latin typeface="Calibri" charset="0"/>
              </a:rPr>
              <a:t> </a:t>
            </a:r>
            <a:r>
              <a:rPr lang="sk-SK" sz="2000" dirty="0" err="1">
                <a:latin typeface="Calibri" charset="0"/>
              </a:rPr>
              <a:t>from</a:t>
            </a:r>
            <a:r>
              <a:rPr lang="sk-SK" sz="2000" dirty="0">
                <a:latin typeface="Calibri" charset="0"/>
              </a:rPr>
              <a:t> 11 </a:t>
            </a:r>
            <a:r>
              <a:rPr lang="sk-SK" sz="2000" dirty="0" err="1">
                <a:latin typeface="Calibri" charset="0"/>
              </a:rPr>
              <a:t>African</a:t>
            </a:r>
            <a:r>
              <a:rPr lang="sk-SK" sz="2000" dirty="0">
                <a:latin typeface="Calibri" charset="0"/>
              </a:rPr>
              <a:t> </a:t>
            </a:r>
            <a:r>
              <a:rPr lang="sk-SK" sz="2000" dirty="0" err="1" smtClean="0">
                <a:latin typeface="Calibri" charset="0"/>
              </a:rPr>
              <a:t>countries</a:t>
            </a:r>
            <a:r>
              <a:rPr lang="sk-SK" sz="2000" dirty="0" smtClean="0">
                <a:latin typeface="Calibri" charset="0"/>
              </a:rPr>
              <a:t>: </a:t>
            </a:r>
            <a:r>
              <a:rPr lang="sk-SK" sz="2000" dirty="0">
                <a:latin typeface="Calibri" charset="0"/>
              </a:rPr>
              <a:t>Benin (1), Burkina Faso (1), Burundi (1), </a:t>
            </a:r>
            <a:r>
              <a:rPr lang="sk-SK" sz="2000" dirty="0" err="1">
                <a:latin typeface="Calibri" charset="0"/>
              </a:rPr>
              <a:t>Chad</a:t>
            </a:r>
            <a:r>
              <a:rPr lang="sk-SK" sz="2000" dirty="0">
                <a:latin typeface="Calibri" charset="0"/>
              </a:rPr>
              <a:t> (1), </a:t>
            </a:r>
            <a:r>
              <a:rPr lang="sk-SK" sz="2000" dirty="0" err="1">
                <a:latin typeface="Calibri" charset="0"/>
              </a:rPr>
              <a:t>Ethiopia</a:t>
            </a:r>
            <a:r>
              <a:rPr lang="sk-SK" sz="2000" dirty="0">
                <a:latin typeface="Calibri" charset="0"/>
              </a:rPr>
              <a:t> (4), Ghana (1), </a:t>
            </a:r>
            <a:r>
              <a:rPr lang="sk-SK" sz="2000" dirty="0" err="1">
                <a:latin typeface="Calibri" charset="0"/>
              </a:rPr>
              <a:t>Kenya</a:t>
            </a:r>
            <a:r>
              <a:rPr lang="sk-SK" sz="2000" dirty="0">
                <a:latin typeface="Calibri" charset="0"/>
              </a:rPr>
              <a:t> (2), </a:t>
            </a:r>
            <a:r>
              <a:rPr lang="sk-SK" sz="2000" dirty="0" err="1">
                <a:latin typeface="Calibri" charset="0"/>
              </a:rPr>
              <a:t>Nigeria</a:t>
            </a:r>
            <a:r>
              <a:rPr lang="sk-SK" sz="2000" dirty="0">
                <a:latin typeface="Calibri" charset="0"/>
              </a:rPr>
              <a:t> (1), Rwanda (1), </a:t>
            </a:r>
            <a:r>
              <a:rPr lang="sk-SK" sz="2000" dirty="0" err="1">
                <a:latin typeface="Calibri" charset="0"/>
              </a:rPr>
              <a:t>Sudan</a:t>
            </a:r>
            <a:r>
              <a:rPr lang="sk-SK" sz="2000" dirty="0">
                <a:latin typeface="Calibri" charset="0"/>
              </a:rPr>
              <a:t> (2) and </a:t>
            </a:r>
            <a:r>
              <a:rPr lang="sk-SK" sz="2000" dirty="0" err="1">
                <a:latin typeface="Calibri" charset="0"/>
              </a:rPr>
              <a:t>Tanzania</a:t>
            </a:r>
            <a:r>
              <a:rPr lang="sk-SK" sz="2000" dirty="0">
                <a:latin typeface="Calibri" charset="0"/>
              </a:rPr>
              <a:t> (2). </a:t>
            </a:r>
            <a:r>
              <a:rPr lang="sk-SK" sz="2000" dirty="0" smtClean="0">
                <a:latin typeface="Calibri" charset="0"/>
              </a:rPr>
              <a:t>5 </a:t>
            </a:r>
            <a:r>
              <a:rPr lang="sk-SK" sz="2000" dirty="0" err="1">
                <a:latin typeface="Calibri" charset="0"/>
              </a:rPr>
              <a:t>female</a:t>
            </a:r>
            <a:r>
              <a:rPr lang="sk-SK" sz="2000" dirty="0">
                <a:latin typeface="Calibri" charset="0"/>
              </a:rPr>
              <a:t> </a:t>
            </a:r>
            <a:r>
              <a:rPr lang="sk-SK" sz="2000" dirty="0" err="1" smtClean="0">
                <a:latin typeface="Calibri" charset="0"/>
              </a:rPr>
              <a:t>candidates</a:t>
            </a:r>
            <a:r>
              <a:rPr lang="sk-SK" sz="2000" dirty="0" smtClean="0">
                <a:latin typeface="Calibri" charset="0"/>
              </a:rPr>
              <a:t>. </a:t>
            </a:r>
            <a:r>
              <a:rPr lang="sk-SK" sz="2000" dirty="0">
                <a:latin typeface="Calibri" charset="0"/>
              </a:rPr>
              <a:t>Majority of </a:t>
            </a:r>
            <a:r>
              <a:rPr lang="sk-SK" sz="2000" dirty="0" err="1">
                <a:latin typeface="Calibri" charset="0"/>
              </a:rPr>
              <a:t>the</a:t>
            </a:r>
            <a:r>
              <a:rPr lang="sk-SK" sz="2000" dirty="0">
                <a:latin typeface="Calibri" charset="0"/>
              </a:rPr>
              <a:t> </a:t>
            </a:r>
            <a:r>
              <a:rPr lang="sk-SK" sz="2000" dirty="0" err="1" smtClean="0">
                <a:latin typeface="Calibri" charset="0"/>
              </a:rPr>
              <a:t>particpants</a:t>
            </a:r>
            <a:r>
              <a:rPr lang="sk-SK" sz="2000" dirty="0" smtClean="0">
                <a:latin typeface="Calibri" charset="0"/>
              </a:rPr>
              <a:t> </a:t>
            </a:r>
            <a:r>
              <a:rPr lang="sk-SK" sz="2000" dirty="0" err="1" smtClean="0">
                <a:latin typeface="Calibri" charset="0"/>
              </a:rPr>
              <a:t>were</a:t>
            </a:r>
            <a:r>
              <a:rPr lang="sk-SK" sz="2000" dirty="0" smtClean="0">
                <a:latin typeface="Calibri" charset="0"/>
              </a:rPr>
              <a:t> </a:t>
            </a:r>
            <a:r>
              <a:rPr lang="sk-SK" sz="2000" dirty="0" err="1">
                <a:latin typeface="Calibri" charset="0"/>
              </a:rPr>
              <a:t>from</a:t>
            </a:r>
            <a:r>
              <a:rPr lang="sk-SK" sz="2000" dirty="0">
                <a:latin typeface="Calibri" charset="0"/>
              </a:rPr>
              <a:t> </a:t>
            </a:r>
            <a:r>
              <a:rPr lang="sk-SK" sz="2000" b="1" dirty="0">
                <a:latin typeface="Calibri" charset="0"/>
              </a:rPr>
              <a:t>National </a:t>
            </a:r>
            <a:r>
              <a:rPr lang="sk-SK" sz="2000" b="1" dirty="0" err="1">
                <a:latin typeface="Calibri" charset="0"/>
              </a:rPr>
              <a:t>Research</a:t>
            </a:r>
            <a:r>
              <a:rPr lang="sk-SK" sz="2000" b="1" dirty="0">
                <a:latin typeface="Calibri" charset="0"/>
              </a:rPr>
              <a:t> </a:t>
            </a:r>
            <a:r>
              <a:rPr lang="sk-SK" sz="2000" b="1" dirty="0" err="1">
                <a:latin typeface="Calibri" charset="0"/>
              </a:rPr>
              <a:t>Organizations</a:t>
            </a:r>
            <a:r>
              <a:rPr lang="sk-SK" sz="2000" b="1" dirty="0">
                <a:latin typeface="Calibri" charset="0"/>
              </a:rPr>
              <a:t> and </a:t>
            </a:r>
            <a:r>
              <a:rPr lang="sk-SK" sz="2000" b="1" dirty="0" err="1">
                <a:latin typeface="Calibri" charset="0"/>
              </a:rPr>
              <a:t>Universities</a:t>
            </a:r>
            <a:r>
              <a:rPr lang="sk-SK" sz="2000" dirty="0">
                <a:latin typeface="Calibri" charset="0"/>
              </a:rPr>
              <a:t>.  </a:t>
            </a:r>
            <a:r>
              <a:rPr lang="sk-SK" sz="2000" b="1" dirty="0" smtClean="0">
                <a:latin typeface="Calibri" charset="0"/>
              </a:rPr>
              <a:t>4 </a:t>
            </a:r>
            <a:r>
              <a:rPr lang="sk-SK" sz="2000" b="1" dirty="0" err="1" smtClean="0">
                <a:latin typeface="Calibri" charset="0"/>
              </a:rPr>
              <a:t>graduate</a:t>
            </a:r>
            <a:r>
              <a:rPr lang="sk-SK" sz="2000" b="1" dirty="0" smtClean="0">
                <a:latin typeface="Calibri" charset="0"/>
              </a:rPr>
              <a:t> </a:t>
            </a:r>
            <a:r>
              <a:rPr lang="sk-SK" sz="2000" b="1" dirty="0" err="1" smtClean="0">
                <a:latin typeface="Calibri" charset="0"/>
              </a:rPr>
              <a:t>students</a:t>
            </a:r>
            <a:r>
              <a:rPr lang="sk-SK" sz="2000" dirty="0" smtClean="0">
                <a:latin typeface="Calibri" charset="0"/>
              </a:rPr>
              <a:t>.</a:t>
            </a:r>
          </a:p>
          <a:p>
            <a:endParaRPr lang="sk-SK" sz="2000" dirty="0">
              <a:latin typeface="Calibri" charset="0"/>
            </a:endParaRPr>
          </a:p>
          <a:p>
            <a:r>
              <a:rPr lang="sk-SK" sz="2000" b="1" dirty="0" smtClean="0">
                <a:latin typeface="Calibri" charset="0"/>
              </a:rPr>
              <a:t>India</a:t>
            </a:r>
            <a:r>
              <a:rPr lang="sk-SK" sz="2000" dirty="0" smtClean="0">
                <a:latin typeface="Calibri" charset="0"/>
              </a:rPr>
              <a:t>: </a:t>
            </a:r>
            <a:r>
              <a:rPr lang="sk-SK" sz="2000" dirty="0" err="1" smtClean="0">
                <a:latin typeface="Calibri" charset="0"/>
              </a:rPr>
              <a:t>Buffalo</a:t>
            </a:r>
            <a:r>
              <a:rPr lang="sk-SK" sz="2000" dirty="0">
                <a:latin typeface="Calibri" charset="0"/>
              </a:rPr>
              <a:t> </a:t>
            </a:r>
            <a:r>
              <a:rPr lang="sk-SK" sz="2000" dirty="0" err="1" smtClean="0">
                <a:latin typeface="Calibri" charset="0"/>
              </a:rPr>
              <a:t>project</a:t>
            </a:r>
            <a:r>
              <a:rPr lang="sk-SK" sz="2000" dirty="0" smtClean="0">
                <a:latin typeface="Calibri" charset="0"/>
              </a:rPr>
              <a:t> </a:t>
            </a:r>
            <a:r>
              <a:rPr lang="sk-SK" sz="2000" dirty="0" err="1">
                <a:latin typeface="Calibri" charset="0"/>
              </a:rPr>
              <a:t>training</a:t>
            </a:r>
            <a:r>
              <a:rPr lang="sk-SK" sz="2000" dirty="0">
                <a:latin typeface="Calibri" charset="0"/>
              </a:rPr>
              <a:t> </a:t>
            </a:r>
            <a:r>
              <a:rPr lang="sk-SK" sz="2000" dirty="0" err="1">
                <a:latin typeface="Calibri" charset="0"/>
              </a:rPr>
              <a:t>course</a:t>
            </a:r>
            <a:r>
              <a:rPr lang="sk-SK" sz="2000" dirty="0">
                <a:latin typeface="Calibri" charset="0"/>
              </a:rPr>
              <a:t>  </a:t>
            </a:r>
            <a:r>
              <a:rPr lang="sk-SK" sz="2000" dirty="0" smtClean="0">
                <a:latin typeface="Calibri" charset="0"/>
              </a:rPr>
              <a:t>on “</a:t>
            </a:r>
            <a:r>
              <a:rPr lang="sk-SK" sz="2000" b="1" dirty="0" err="1" smtClean="0">
                <a:solidFill>
                  <a:srgbClr val="0070C0"/>
                </a:solidFill>
                <a:latin typeface="Calibri" charset="0"/>
              </a:rPr>
              <a:t>Animal</a:t>
            </a:r>
            <a:r>
              <a:rPr lang="sk-SK" sz="2000" b="1" dirty="0" smtClean="0">
                <a:solidFill>
                  <a:srgbClr val="0070C0"/>
                </a:solidFill>
                <a:latin typeface="Calibri" charset="0"/>
              </a:rPr>
              <a:t> </a:t>
            </a:r>
            <a:r>
              <a:rPr lang="sk-SK" sz="2000" b="1" dirty="0" err="1" smtClean="0">
                <a:solidFill>
                  <a:srgbClr val="0070C0"/>
                </a:solidFill>
                <a:latin typeface="Calibri" charset="0"/>
              </a:rPr>
              <a:t>Breeding</a:t>
            </a:r>
            <a:r>
              <a:rPr lang="sk-SK" sz="2000" b="1" dirty="0" smtClean="0">
                <a:solidFill>
                  <a:srgbClr val="0070C0"/>
                </a:solidFill>
                <a:latin typeface="Calibri" charset="0"/>
              </a:rPr>
              <a:t> </a:t>
            </a:r>
            <a:r>
              <a:rPr lang="sk-SK" sz="2000" b="1" dirty="0" err="1" smtClean="0">
                <a:solidFill>
                  <a:srgbClr val="0070C0"/>
                </a:solidFill>
                <a:latin typeface="Calibri" charset="0"/>
              </a:rPr>
              <a:t>data</a:t>
            </a:r>
            <a:r>
              <a:rPr lang="sk-SK" sz="2000" b="1" dirty="0" smtClean="0">
                <a:solidFill>
                  <a:srgbClr val="0070C0"/>
                </a:solidFill>
                <a:latin typeface="Calibri" charset="0"/>
              </a:rPr>
              <a:t> </a:t>
            </a:r>
            <a:r>
              <a:rPr lang="sk-SK" sz="2000" b="1" dirty="0" err="1" smtClean="0">
                <a:solidFill>
                  <a:srgbClr val="0070C0"/>
                </a:solidFill>
                <a:latin typeface="Calibri" charset="0"/>
              </a:rPr>
              <a:t>Analysis</a:t>
            </a:r>
            <a:r>
              <a:rPr lang="sk-SK" sz="2000" b="1" dirty="0" smtClean="0">
                <a:solidFill>
                  <a:srgbClr val="0070C0"/>
                </a:solidFill>
                <a:latin typeface="Calibri" charset="0"/>
              </a:rPr>
              <a:t> and </a:t>
            </a:r>
            <a:r>
              <a:rPr lang="sk-SK" sz="2000" b="1" dirty="0" err="1" smtClean="0">
                <a:solidFill>
                  <a:srgbClr val="0070C0"/>
                </a:solidFill>
                <a:latin typeface="Calibri" charset="0"/>
              </a:rPr>
              <a:t>Genomic</a:t>
            </a:r>
            <a:r>
              <a:rPr lang="sk-SK" sz="2000" b="1" dirty="0" smtClean="0">
                <a:solidFill>
                  <a:srgbClr val="0070C0"/>
                </a:solidFill>
                <a:latin typeface="Calibri" charset="0"/>
              </a:rPr>
              <a:t> </a:t>
            </a:r>
            <a:r>
              <a:rPr lang="sk-SK" sz="2000" b="1" dirty="0" err="1" smtClean="0">
                <a:solidFill>
                  <a:srgbClr val="0070C0"/>
                </a:solidFill>
                <a:latin typeface="Calibri" charset="0"/>
              </a:rPr>
              <a:t>Prediction</a:t>
            </a:r>
            <a:r>
              <a:rPr lang="sk-SK" sz="2000" b="1" dirty="0" smtClean="0">
                <a:solidFill>
                  <a:srgbClr val="0070C0"/>
                </a:solidFill>
                <a:latin typeface="Calibri" charset="0"/>
              </a:rPr>
              <a:t>“</a:t>
            </a:r>
            <a:r>
              <a:rPr lang="sk-SK" sz="2000" dirty="0" smtClean="0">
                <a:latin typeface="Calibri" charset="0"/>
              </a:rPr>
              <a:t>. </a:t>
            </a:r>
            <a:r>
              <a:rPr lang="sk-SK" sz="2000" dirty="0">
                <a:latin typeface="Calibri" charset="0"/>
              </a:rPr>
              <a:t>20th  to  24th  November , </a:t>
            </a:r>
            <a:r>
              <a:rPr lang="sk-SK" sz="2000" dirty="0" smtClean="0">
                <a:latin typeface="Calibri" charset="0"/>
              </a:rPr>
              <a:t>2017,</a:t>
            </a:r>
            <a:r>
              <a:rPr lang="sk-SK" sz="2000" dirty="0">
                <a:latin typeface="Calibri" charset="0"/>
              </a:rPr>
              <a:t>  CIRB </a:t>
            </a:r>
            <a:r>
              <a:rPr lang="sk-SK" sz="2000" dirty="0" smtClean="0">
                <a:latin typeface="Calibri" charset="0"/>
              </a:rPr>
              <a:t>(</a:t>
            </a:r>
            <a:r>
              <a:rPr lang="sk-SK" sz="2000" dirty="0" err="1" smtClean="0">
                <a:latin typeface="Calibri" charset="0"/>
              </a:rPr>
              <a:t>Central</a:t>
            </a:r>
            <a:r>
              <a:rPr lang="sk-SK" sz="2000" dirty="0" smtClean="0">
                <a:latin typeface="Calibri" charset="0"/>
              </a:rPr>
              <a:t> </a:t>
            </a:r>
            <a:r>
              <a:rPr lang="sk-SK" sz="2000" dirty="0" err="1">
                <a:latin typeface="Calibri" charset="0"/>
              </a:rPr>
              <a:t>Institute</a:t>
            </a:r>
            <a:r>
              <a:rPr lang="sk-SK" sz="2000" dirty="0">
                <a:latin typeface="Calibri" charset="0"/>
              </a:rPr>
              <a:t> </a:t>
            </a:r>
            <a:r>
              <a:rPr lang="sk-SK" sz="2000" dirty="0" err="1">
                <a:latin typeface="Calibri" charset="0"/>
              </a:rPr>
              <a:t>for</a:t>
            </a:r>
            <a:r>
              <a:rPr lang="sk-SK" sz="2000" dirty="0">
                <a:latin typeface="Calibri" charset="0"/>
              </a:rPr>
              <a:t> </a:t>
            </a:r>
            <a:r>
              <a:rPr lang="sk-SK" sz="2000" dirty="0" err="1">
                <a:latin typeface="Calibri" charset="0"/>
              </a:rPr>
              <a:t>Buffalo</a:t>
            </a:r>
            <a:r>
              <a:rPr lang="sk-SK" sz="2000" dirty="0">
                <a:latin typeface="Calibri" charset="0"/>
              </a:rPr>
              <a:t> </a:t>
            </a:r>
            <a:r>
              <a:rPr lang="sk-SK" sz="2000" dirty="0" err="1">
                <a:latin typeface="Calibri" charset="0"/>
              </a:rPr>
              <a:t>Research</a:t>
            </a:r>
            <a:r>
              <a:rPr lang="sk-SK" sz="2000" dirty="0" smtClean="0">
                <a:latin typeface="Calibri" charset="0"/>
              </a:rPr>
              <a:t>), </a:t>
            </a:r>
            <a:r>
              <a:rPr lang="sk-SK" sz="2000" dirty="0" err="1">
                <a:latin typeface="Calibri" charset="0"/>
              </a:rPr>
              <a:t>Hisar</a:t>
            </a:r>
            <a:r>
              <a:rPr lang="sk-SK" sz="2000" dirty="0">
                <a:latin typeface="Calibri" charset="0"/>
              </a:rPr>
              <a:t> , India. </a:t>
            </a:r>
            <a:r>
              <a:rPr lang="sk-SK" sz="2000" dirty="0" smtClean="0">
                <a:latin typeface="Calibri" charset="0"/>
              </a:rPr>
              <a:t>17 </a:t>
            </a:r>
            <a:r>
              <a:rPr lang="sk-SK" sz="2000" dirty="0" err="1">
                <a:latin typeface="Calibri" charset="0"/>
              </a:rPr>
              <a:t>participants</a:t>
            </a:r>
            <a:r>
              <a:rPr lang="sk-SK" sz="2000" dirty="0">
                <a:latin typeface="Calibri" charset="0"/>
              </a:rPr>
              <a:t> </a:t>
            </a:r>
            <a:r>
              <a:rPr lang="sk-SK" sz="2000" dirty="0" err="1">
                <a:latin typeface="Calibri" charset="0"/>
              </a:rPr>
              <a:t>from</a:t>
            </a:r>
            <a:r>
              <a:rPr lang="sk-SK" sz="2000" dirty="0">
                <a:latin typeface="Calibri" charset="0"/>
              </a:rPr>
              <a:t> </a:t>
            </a:r>
            <a:r>
              <a:rPr lang="sk-SK" sz="2000" dirty="0" err="1">
                <a:latin typeface="Calibri" charset="0"/>
              </a:rPr>
              <a:t>several</a:t>
            </a:r>
            <a:r>
              <a:rPr lang="sk-SK" sz="2000" dirty="0">
                <a:latin typeface="Calibri" charset="0"/>
              </a:rPr>
              <a:t> ICAR </a:t>
            </a:r>
            <a:r>
              <a:rPr lang="sk-SK" sz="2000" dirty="0" err="1">
                <a:latin typeface="Calibri" charset="0"/>
              </a:rPr>
              <a:t>Institutes</a:t>
            </a:r>
            <a:r>
              <a:rPr lang="sk-SK" sz="2000" dirty="0">
                <a:latin typeface="Calibri" charset="0"/>
              </a:rPr>
              <a:t> in India. </a:t>
            </a:r>
            <a:r>
              <a:rPr lang="sk-SK" sz="2000" dirty="0" smtClean="0">
                <a:latin typeface="Calibri" charset="0"/>
              </a:rPr>
              <a:t>4 </a:t>
            </a:r>
            <a:r>
              <a:rPr lang="sk-SK" sz="2000" dirty="0" err="1">
                <a:latin typeface="Calibri" charset="0"/>
              </a:rPr>
              <a:t>female</a:t>
            </a:r>
            <a:r>
              <a:rPr lang="sk-SK" sz="2000" dirty="0">
                <a:latin typeface="Calibri" charset="0"/>
              </a:rPr>
              <a:t> </a:t>
            </a:r>
            <a:r>
              <a:rPr lang="sk-SK" sz="2000" dirty="0" err="1" smtClean="0">
                <a:latin typeface="Calibri" charset="0"/>
              </a:rPr>
              <a:t>candidates</a:t>
            </a:r>
            <a:r>
              <a:rPr lang="sk-SK" sz="2000" dirty="0" smtClean="0">
                <a:latin typeface="Calibri" charset="0"/>
              </a:rPr>
              <a:t>.</a:t>
            </a:r>
            <a:endParaRPr lang="en-US" sz="2000" dirty="0"/>
          </a:p>
        </p:txBody>
      </p:sp>
      <p:sp>
        <p:nvSpPr>
          <p:cNvPr id="5" name="TextBox 4"/>
          <p:cNvSpPr txBox="1"/>
          <p:nvPr/>
        </p:nvSpPr>
        <p:spPr>
          <a:xfrm>
            <a:off x="182881" y="249382"/>
            <a:ext cx="6269217" cy="523220"/>
          </a:xfrm>
          <a:prstGeom prst="rect">
            <a:avLst/>
          </a:prstGeom>
          <a:noFill/>
        </p:spPr>
        <p:txBody>
          <a:bodyPr wrap="none" rtlCol="0">
            <a:spAutoFit/>
          </a:bodyPr>
          <a:lstStyle/>
          <a:p>
            <a:r>
              <a:rPr lang="en-US" sz="2800" b="1" dirty="0" smtClean="0"/>
              <a:t>Capacity building course some examples </a:t>
            </a:r>
            <a:endParaRPr lang="en-US" sz="2800" b="1" dirty="0"/>
          </a:p>
        </p:txBody>
      </p:sp>
    </p:spTree>
    <p:extLst>
      <p:ext uri="{BB962C8B-B14F-4D97-AF65-F5344CB8AC3E}">
        <p14:creationId xmlns:p14="http://schemas.microsoft.com/office/powerpoint/2010/main" val="1712702918"/>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3928663" y="182115"/>
            <a:ext cx="5589917" cy="5486400"/>
          </a:xfrm>
          <a:prstGeom prst="rect">
            <a:avLst/>
          </a:prstGeom>
        </p:spPr>
      </p:pic>
      <p:sp>
        <p:nvSpPr>
          <p:cNvPr id="7" name="TextBox 6"/>
          <p:cNvSpPr txBox="1"/>
          <p:nvPr/>
        </p:nvSpPr>
        <p:spPr>
          <a:xfrm>
            <a:off x="3381554" y="6113454"/>
            <a:ext cx="6684137" cy="461665"/>
          </a:xfrm>
          <a:prstGeom prst="rect">
            <a:avLst/>
          </a:prstGeom>
          <a:noFill/>
        </p:spPr>
        <p:txBody>
          <a:bodyPr wrap="none" rtlCol="0">
            <a:spAutoFit/>
          </a:bodyPr>
          <a:lstStyle/>
          <a:p>
            <a:r>
              <a:rPr lang="en-US" sz="2400" b="1" dirty="0" smtClean="0">
                <a:solidFill>
                  <a:schemeClr val="bg1"/>
                </a:solidFill>
              </a:rPr>
              <a:t>Product displays of ACGG village chicken in Nigeria </a:t>
            </a:r>
            <a:endParaRPr lang="en-US" sz="2400" b="1" dirty="0">
              <a:solidFill>
                <a:schemeClr val="bg1"/>
              </a:solidFill>
            </a:endParaRPr>
          </a:p>
        </p:txBody>
      </p:sp>
      <p:sp>
        <p:nvSpPr>
          <p:cNvPr id="8" name="TextBox 7"/>
          <p:cNvSpPr txBox="1"/>
          <p:nvPr/>
        </p:nvSpPr>
        <p:spPr>
          <a:xfrm>
            <a:off x="574114" y="3886494"/>
            <a:ext cx="2677367" cy="954107"/>
          </a:xfrm>
          <a:prstGeom prst="rect">
            <a:avLst/>
          </a:prstGeom>
          <a:noFill/>
        </p:spPr>
        <p:txBody>
          <a:bodyPr wrap="square" rtlCol="0">
            <a:spAutoFit/>
          </a:bodyPr>
          <a:lstStyle/>
          <a:p>
            <a:pPr algn="ctr"/>
            <a:r>
              <a:rPr lang="en-US" sz="2800" b="1" dirty="0" smtClean="0">
                <a:solidFill>
                  <a:schemeClr val="bg1"/>
                </a:solidFill>
              </a:rPr>
              <a:t>Innovation platform</a:t>
            </a:r>
            <a:endParaRPr lang="en-US" sz="2800" b="1" dirty="0">
              <a:solidFill>
                <a:schemeClr val="bg1"/>
              </a:solidFill>
            </a:endParaRPr>
          </a:p>
        </p:txBody>
      </p:sp>
      <p:pic>
        <p:nvPicPr>
          <p:cNvPr id="9" name="Picture 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61563" y="586500"/>
            <a:ext cx="3302470" cy="2635072"/>
          </a:xfrm>
          <a:prstGeom prst="rect">
            <a:avLst/>
          </a:prstGeom>
        </p:spPr>
      </p:pic>
      <p:pic>
        <p:nvPicPr>
          <p:cNvPr id="4" name="Picture 3"/>
          <p:cNvPicPr>
            <a:picLocks noChangeAspect="1"/>
          </p:cNvPicPr>
          <p:nvPr/>
        </p:nvPicPr>
        <p:blipFill rotWithShape="1">
          <a:blip r:embed="rId5" cstate="email">
            <a:extLst>
              <a:ext uri="{28A0092B-C50C-407E-A947-70E740481C1C}">
                <a14:useLocalDpi xmlns:a14="http://schemas.microsoft.com/office/drawing/2010/main"/>
              </a:ext>
            </a:extLst>
          </a:blip>
          <a:srcRect r="-9291" b="-632982"/>
          <a:stretch/>
        </p:blipFill>
        <p:spPr>
          <a:xfrm>
            <a:off x="261563" y="5668515"/>
            <a:ext cx="1676400" cy="5202712"/>
          </a:xfrm>
          <a:prstGeom prst="rect">
            <a:avLst/>
          </a:prstGeom>
        </p:spPr>
      </p:pic>
    </p:spTree>
    <p:extLst>
      <p:ext uri="{BB962C8B-B14F-4D97-AF65-F5344CB8AC3E}">
        <p14:creationId xmlns:p14="http://schemas.microsoft.com/office/powerpoint/2010/main" val="1641612539"/>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42900" y="0"/>
            <a:ext cx="9213273" cy="6858000"/>
          </a:xfrm>
          <a:prstGeom prst="rect">
            <a:avLst/>
          </a:prstGeom>
        </p:spPr>
      </p:pic>
    </p:spTree>
    <p:extLst>
      <p:ext uri="{BB962C8B-B14F-4D97-AF65-F5344CB8AC3E}">
        <p14:creationId xmlns:p14="http://schemas.microsoft.com/office/powerpoint/2010/main" val="217487236"/>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25400"/>
            <a:ext cx="9906000" cy="6783795"/>
          </a:xfrm>
          <a:prstGeom prst="rect">
            <a:avLst/>
          </a:prstGeom>
        </p:spPr>
      </p:pic>
    </p:spTree>
    <p:extLst>
      <p:ext uri="{BB962C8B-B14F-4D97-AF65-F5344CB8AC3E}">
        <p14:creationId xmlns:p14="http://schemas.microsoft.com/office/powerpoint/2010/main" val="12227591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6486" y="688476"/>
            <a:ext cx="8229600" cy="487362"/>
          </a:xfrm>
        </p:spPr>
        <p:txBody>
          <a:bodyPr>
            <a:noAutofit/>
          </a:bodyPr>
          <a:lstStyle/>
          <a:p>
            <a:r>
              <a:rPr lang="en-US" sz="3200" dirty="0">
                <a:latin typeface="+mn-lt"/>
                <a:ea typeface="+mn-ea"/>
                <a:cs typeface="+mn-cs"/>
              </a:rPr>
              <a:t>Staffing (ICARDA)</a:t>
            </a:r>
          </a:p>
        </p:txBody>
      </p:sp>
      <p:grpSp>
        <p:nvGrpSpPr>
          <p:cNvPr id="4" name="Group 3"/>
          <p:cNvGrpSpPr/>
          <p:nvPr/>
        </p:nvGrpSpPr>
        <p:grpSpPr>
          <a:xfrm>
            <a:off x="3820638" y="3408388"/>
            <a:ext cx="2040300" cy="2024460"/>
            <a:chOff x="3539907" y="2743200"/>
            <a:chExt cx="2040300" cy="2024460"/>
          </a:xfrm>
        </p:grpSpPr>
        <p:pic>
          <p:nvPicPr>
            <p:cNvPr id="5" name="Picture 14"/>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053801" y="2743200"/>
              <a:ext cx="1009202" cy="1136949"/>
            </a:xfrm>
            <a:prstGeom prst="ellipse">
              <a:avLst/>
            </a:prstGeom>
            <a:noFill/>
            <a:ln w="9525">
              <a:noFill/>
              <a:miter lim="800000"/>
              <a:headEnd/>
              <a:tailEnd/>
            </a:ln>
          </p:spPr>
        </p:pic>
        <p:sp>
          <p:nvSpPr>
            <p:cNvPr id="6" name="Rectangle 5"/>
            <p:cNvSpPr/>
            <p:nvPr/>
          </p:nvSpPr>
          <p:spPr>
            <a:xfrm>
              <a:off x="3539907" y="3936663"/>
              <a:ext cx="2040300" cy="830997"/>
            </a:xfrm>
            <a:prstGeom prst="rect">
              <a:avLst/>
            </a:prstGeom>
          </p:spPr>
          <p:txBody>
            <a:bodyPr wrap="square">
              <a:spAutoFit/>
            </a:bodyPr>
            <a:lstStyle/>
            <a:p>
              <a:pPr algn="ctr"/>
              <a:r>
                <a:rPr lang="fr-FR" sz="1200" dirty="0"/>
                <a:t>Dr. Barbara </a:t>
              </a:r>
              <a:r>
                <a:rPr lang="fr-FR" sz="1200" dirty="0" err="1"/>
                <a:t>Rischkowsky</a:t>
              </a:r>
              <a:r>
                <a:rPr lang="fr-FR" sz="1200" dirty="0"/>
                <a:t> </a:t>
              </a:r>
            </a:p>
            <a:p>
              <a:pPr algn="ctr"/>
              <a:r>
                <a:rPr lang="fr-FR" sz="1200" dirty="0"/>
                <a:t>Production </a:t>
              </a:r>
              <a:r>
                <a:rPr lang="fr-FR" sz="1200" dirty="0" err="1"/>
                <a:t>Systems</a:t>
              </a:r>
              <a:r>
                <a:rPr lang="fr-FR" sz="1200" dirty="0"/>
                <a:t> and Program Director  </a:t>
              </a:r>
            </a:p>
            <a:p>
              <a:pPr algn="ctr"/>
              <a:r>
                <a:rPr lang="fr-FR" sz="1200" dirty="0" err="1"/>
                <a:t>Ethiopia</a:t>
              </a:r>
              <a:endParaRPr lang="fr-FR" sz="1200" dirty="0"/>
            </a:p>
          </p:txBody>
        </p:sp>
      </p:grpSp>
      <p:grpSp>
        <p:nvGrpSpPr>
          <p:cNvPr id="7" name="Group 6"/>
          <p:cNvGrpSpPr/>
          <p:nvPr/>
        </p:nvGrpSpPr>
        <p:grpSpPr>
          <a:xfrm>
            <a:off x="6609592" y="1305018"/>
            <a:ext cx="1725800" cy="1812897"/>
            <a:chOff x="1891216" y="2934893"/>
            <a:chExt cx="1645382" cy="1658129"/>
          </a:xfrm>
        </p:grpSpPr>
        <p:pic>
          <p:nvPicPr>
            <p:cNvPr id="8" name="Picture 4" descr="C:\Users\céline\Desktop\BoT-Beirut May 2014\Pictures-Staff\Aynalem-picture.jpg"/>
            <p:cNvPicPr>
              <a:picLocks noChangeAspect="1" noChangeArrowheads="1"/>
            </p:cNvPicPr>
            <p:nvPr/>
          </p:nvPicPr>
          <p:blipFill>
            <a:blip r:embed="rId4" cstate="email">
              <a:lum bright="10000"/>
              <a:extLst>
                <a:ext uri="{28A0092B-C50C-407E-A947-70E740481C1C}">
                  <a14:useLocalDpi xmlns:a14="http://schemas.microsoft.com/office/drawing/2010/main"/>
                </a:ext>
              </a:extLst>
            </a:blip>
            <a:srcRect/>
            <a:stretch>
              <a:fillRect/>
            </a:stretch>
          </p:blipFill>
          <p:spPr bwMode="auto">
            <a:xfrm>
              <a:off x="2385610" y="2934893"/>
              <a:ext cx="868680" cy="1049784"/>
            </a:xfrm>
            <a:prstGeom prst="ellipse">
              <a:avLst/>
            </a:prstGeom>
            <a:noFill/>
          </p:spPr>
        </p:pic>
        <p:sp>
          <p:nvSpPr>
            <p:cNvPr id="9" name="Rectangle 8"/>
            <p:cNvSpPr/>
            <p:nvPr/>
          </p:nvSpPr>
          <p:spPr>
            <a:xfrm>
              <a:off x="1891216" y="4001869"/>
              <a:ext cx="1645382" cy="591153"/>
            </a:xfrm>
            <a:prstGeom prst="rect">
              <a:avLst/>
            </a:prstGeom>
          </p:spPr>
          <p:txBody>
            <a:bodyPr wrap="square">
              <a:spAutoFit/>
            </a:bodyPr>
            <a:lstStyle/>
            <a:p>
              <a:pPr algn="ctr"/>
              <a:r>
                <a:rPr lang="en-US" sz="1200" dirty="0"/>
                <a:t> Dr. </a:t>
              </a:r>
              <a:r>
                <a:rPr lang="en-US" sz="1200" dirty="0" err="1"/>
                <a:t>Aynalem</a:t>
              </a:r>
              <a:r>
                <a:rPr lang="en-US" sz="1200" dirty="0"/>
                <a:t> </a:t>
              </a:r>
              <a:r>
                <a:rPr lang="en-US" sz="1200" dirty="0" err="1"/>
                <a:t>Haile</a:t>
              </a:r>
              <a:r>
                <a:rPr lang="en-US" sz="1200" dirty="0"/>
                <a:t> </a:t>
              </a:r>
            </a:p>
            <a:p>
              <a:pPr algn="ctr"/>
              <a:r>
                <a:rPr lang="fr-FR" sz="1200" dirty="0" err="1"/>
                <a:t>Breeding</a:t>
              </a:r>
              <a:r>
                <a:rPr lang="fr-FR" sz="1200" dirty="0"/>
                <a:t> &amp; </a:t>
              </a:r>
              <a:r>
                <a:rPr lang="fr-FR" sz="1200" dirty="0" err="1"/>
                <a:t>Genetics</a:t>
              </a:r>
              <a:endParaRPr lang="fr-FR" sz="1200" dirty="0"/>
            </a:p>
            <a:p>
              <a:pPr algn="ctr"/>
              <a:r>
                <a:rPr lang="fr-FR" sz="1200" dirty="0" err="1"/>
                <a:t>Ethiopia</a:t>
              </a:r>
              <a:endParaRPr lang="fr-FR" sz="1200" dirty="0"/>
            </a:p>
          </p:txBody>
        </p:sp>
      </p:grpSp>
      <p:grpSp>
        <p:nvGrpSpPr>
          <p:cNvPr id="13" name="Group 12"/>
          <p:cNvGrpSpPr/>
          <p:nvPr/>
        </p:nvGrpSpPr>
        <p:grpSpPr>
          <a:xfrm>
            <a:off x="7160674" y="3428999"/>
            <a:ext cx="1505412" cy="1717720"/>
            <a:chOff x="2981832" y="5170373"/>
            <a:chExt cx="1442811" cy="1627042"/>
          </a:xfrm>
        </p:grpSpPr>
        <p:sp>
          <p:nvSpPr>
            <p:cNvPr id="14" name="Rectangle 13"/>
            <p:cNvSpPr/>
            <p:nvPr/>
          </p:nvSpPr>
          <p:spPr>
            <a:xfrm>
              <a:off x="2981832" y="6185204"/>
              <a:ext cx="1442811" cy="612211"/>
            </a:xfrm>
            <a:prstGeom prst="rect">
              <a:avLst/>
            </a:prstGeom>
          </p:spPr>
          <p:txBody>
            <a:bodyPr wrap="none">
              <a:spAutoFit/>
            </a:bodyPr>
            <a:lstStyle/>
            <a:p>
              <a:pPr algn="ctr"/>
              <a:r>
                <a:rPr lang="en-US" sz="1200" dirty="0"/>
                <a:t>Dr. Joram Mwacharo </a:t>
              </a:r>
            </a:p>
            <a:p>
              <a:pPr algn="ctr"/>
              <a:r>
                <a:rPr lang="en-US" sz="1200" dirty="0"/>
                <a:t>Genomics</a:t>
              </a:r>
            </a:p>
            <a:p>
              <a:pPr algn="ctr"/>
              <a:r>
                <a:rPr lang="en-US" sz="1200" dirty="0"/>
                <a:t>Ethiopia</a:t>
              </a:r>
              <a:endParaRPr lang="fr-FR" sz="1200" dirty="0"/>
            </a:p>
          </p:txBody>
        </p:sp>
        <p:pic>
          <p:nvPicPr>
            <p:cNvPr id="15" name="Picture 20"/>
            <p:cNvPicPr>
              <a:picLocks noChangeAspect="1" noChangeArrowheads="1"/>
            </p:cNvPicPr>
            <p:nvPr/>
          </p:nvPicPr>
          <p:blipFill rotWithShape="1">
            <a:blip r:embed="rId5" cstate="email">
              <a:extLst>
                <a:ext uri="{28A0092B-C50C-407E-A947-70E740481C1C}">
                  <a14:useLocalDpi xmlns:a14="http://schemas.microsoft.com/office/drawing/2010/main"/>
                </a:ext>
              </a:extLst>
            </a:blip>
            <a:srcRect/>
            <a:stretch/>
          </p:blipFill>
          <p:spPr bwMode="auto">
            <a:xfrm rot="20701534">
              <a:off x="3169771" y="5170373"/>
              <a:ext cx="939146" cy="998673"/>
            </a:xfrm>
            <a:prstGeom prst="ellipse">
              <a:avLst/>
            </a:prstGeom>
            <a:noFill/>
            <a:ln w="9525">
              <a:noFill/>
              <a:miter lim="800000"/>
              <a:headEnd/>
              <a:tailEnd/>
            </a:ln>
          </p:spPr>
        </p:pic>
      </p:grpSp>
      <p:grpSp>
        <p:nvGrpSpPr>
          <p:cNvPr id="19" name="Group 18"/>
          <p:cNvGrpSpPr/>
          <p:nvPr/>
        </p:nvGrpSpPr>
        <p:grpSpPr>
          <a:xfrm>
            <a:off x="1298350" y="2191561"/>
            <a:ext cx="1479502" cy="1973362"/>
            <a:chOff x="5628430" y="2859504"/>
            <a:chExt cx="1479502" cy="1973362"/>
          </a:xfrm>
        </p:grpSpPr>
        <p:pic>
          <p:nvPicPr>
            <p:cNvPr id="20" name="Picture 6" descr="C:\Users\céline\Desktop\BoT-Beirut May 2014\Pictures-Staff\Mourad.jp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5869969" y="2859504"/>
              <a:ext cx="980708" cy="1124174"/>
            </a:xfrm>
            <a:prstGeom prst="rect">
              <a:avLst/>
            </a:prstGeom>
          </p:spPr>
        </p:pic>
        <p:sp>
          <p:nvSpPr>
            <p:cNvPr id="21" name="Rectangle 20"/>
            <p:cNvSpPr/>
            <p:nvPr/>
          </p:nvSpPr>
          <p:spPr>
            <a:xfrm>
              <a:off x="5628430" y="4001869"/>
              <a:ext cx="1479502" cy="830997"/>
            </a:xfrm>
            <a:prstGeom prst="rect">
              <a:avLst/>
            </a:prstGeom>
          </p:spPr>
          <p:txBody>
            <a:bodyPr wrap="square">
              <a:spAutoFit/>
            </a:bodyPr>
            <a:lstStyle/>
            <a:p>
              <a:pPr algn="ctr">
                <a:buClr>
                  <a:srgbClr val="FF0000"/>
                </a:buClr>
                <a:buSzPct val="140000"/>
              </a:pPr>
              <a:r>
                <a:rPr lang="fr-FR" sz="1200" dirty="0"/>
                <a:t> Dr. Mourad </a:t>
              </a:r>
              <a:r>
                <a:rPr lang="fr-FR" sz="1200" dirty="0" err="1"/>
                <a:t>Rekik</a:t>
              </a:r>
              <a:r>
                <a:rPr lang="fr-FR" sz="1200" dirty="0"/>
                <a:t> </a:t>
              </a:r>
            </a:p>
            <a:p>
              <a:pPr algn="ctr">
                <a:buClr>
                  <a:srgbClr val="FF0000"/>
                </a:buClr>
                <a:buSzPct val="140000"/>
              </a:pPr>
              <a:r>
                <a:rPr lang="fr-FR" sz="1200" dirty="0"/>
                <a:t>Reproduction &amp; </a:t>
              </a:r>
              <a:r>
                <a:rPr lang="fr-FR" sz="1200" dirty="0" err="1"/>
                <a:t>Physiology</a:t>
              </a:r>
              <a:r>
                <a:rPr lang="fr-FR" sz="1200" dirty="0"/>
                <a:t> </a:t>
              </a:r>
            </a:p>
            <a:p>
              <a:pPr algn="ctr">
                <a:buClr>
                  <a:srgbClr val="FF0000"/>
                </a:buClr>
                <a:buSzPct val="140000"/>
              </a:pPr>
              <a:r>
                <a:rPr lang="fr-FR" sz="1200" dirty="0"/>
                <a:t>Jordan</a:t>
              </a:r>
            </a:p>
          </p:txBody>
        </p:sp>
      </p:grpSp>
      <p:pic>
        <p:nvPicPr>
          <p:cNvPr id="18" name="Content Placeholder 4">
            <a:extLst>
              <a:ext uri="{FF2B5EF4-FFF2-40B4-BE49-F238E27FC236}">
                <a16:creationId xmlns="" xmlns:a16="http://schemas.microsoft.com/office/drawing/2014/main" id="{B5136EFC-90E8-4818-810C-CA175200850F}"/>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3995000" y="990601"/>
            <a:ext cx="1354394" cy="1354394"/>
          </a:xfrm>
          <a:prstGeom prst="ellipse">
            <a:avLst/>
          </a:prstGeom>
          <a:ln>
            <a:noFill/>
          </a:ln>
          <a:effectLst>
            <a:softEdge rad="112500"/>
          </a:effectLst>
        </p:spPr>
      </p:pic>
      <p:sp>
        <p:nvSpPr>
          <p:cNvPr id="22" name="Rectangle 21">
            <a:extLst>
              <a:ext uri="{FF2B5EF4-FFF2-40B4-BE49-F238E27FC236}">
                <a16:creationId xmlns="" xmlns:a16="http://schemas.microsoft.com/office/drawing/2014/main" id="{FEF18A49-9FE7-447B-9D94-0C12B95EFB92}"/>
              </a:ext>
            </a:extLst>
          </p:cNvPr>
          <p:cNvSpPr/>
          <p:nvPr/>
        </p:nvSpPr>
        <p:spPr>
          <a:xfrm>
            <a:off x="3818983" y="2459932"/>
            <a:ext cx="2040300" cy="646331"/>
          </a:xfrm>
          <a:prstGeom prst="rect">
            <a:avLst/>
          </a:prstGeom>
        </p:spPr>
        <p:txBody>
          <a:bodyPr wrap="square">
            <a:spAutoFit/>
          </a:bodyPr>
          <a:lstStyle/>
          <a:p>
            <a:pPr algn="ctr"/>
            <a:r>
              <a:rPr lang="fr-FR" sz="1200" dirty="0"/>
              <a:t>Dr. Tesfaye Getachew</a:t>
            </a:r>
          </a:p>
          <a:p>
            <a:pPr algn="ctr"/>
            <a:r>
              <a:rPr lang="fr-FR" sz="1200" dirty="0" err="1"/>
              <a:t>Breeding</a:t>
            </a:r>
            <a:r>
              <a:rPr lang="fr-FR" sz="1200" dirty="0"/>
              <a:t> &amp; </a:t>
            </a:r>
            <a:r>
              <a:rPr lang="fr-FR" sz="1200" dirty="0" err="1"/>
              <a:t>Genetics</a:t>
            </a:r>
            <a:r>
              <a:rPr lang="fr-FR" sz="1200" dirty="0"/>
              <a:t> </a:t>
            </a:r>
          </a:p>
          <a:p>
            <a:pPr algn="ctr"/>
            <a:r>
              <a:rPr lang="fr-FR" sz="1200" dirty="0"/>
              <a:t>Ethiopia</a:t>
            </a:r>
          </a:p>
        </p:txBody>
      </p:sp>
      <p:sp>
        <p:nvSpPr>
          <p:cNvPr id="3" name="Rectangle 2"/>
          <p:cNvSpPr/>
          <p:nvPr/>
        </p:nvSpPr>
        <p:spPr>
          <a:xfrm>
            <a:off x="115212" y="5725421"/>
            <a:ext cx="8341025" cy="369332"/>
          </a:xfrm>
          <a:prstGeom prst="rect">
            <a:avLst/>
          </a:prstGeom>
        </p:spPr>
        <p:txBody>
          <a:bodyPr wrap="square">
            <a:spAutoFit/>
          </a:bodyPr>
          <a:lstStyle/>
          <a:p>
            <a:r>
              <a:rPr lang="en-US" dirty="0" err="1">
                <a:solidFill>
                  <a:srgbClr val="000000"/>
                </a:solidFill>
                <a:latin typeface="Calibri" charset="0"/>
              </a:rPr>
              <a:t>Girma</a:t>
            </a:r>
            <a:r>
              <a:rPr lang="en-US" dirty="0">
                <a:solidFill>
                  <a:srgbClr val="000000"/>
                </a:solidFill>
                <a:latin typeface="Calibri" charset="0"/>
              </a:rPr>
              <a:t> T. Kassie Senior Market economist and </a:t>
            </a:r>
            <a:r>
              <a:rPr lang="en-US" dirty="0" err="1">
                <a:solidFill>
                  <a:srgbClr val="000000"/>
                </a:solidFill>
                <a:latin typeface="Calibri" charset="0"/>
              </a:rPr>
              <a:t>Wole</a:t>
            </a:r>
            <a:r>
              <a:rPr lang="en-US" dirty="0">
                <a:solidFill>
                  <a:srgbClr val="000000"/>
                </a:solidFill>
                <a:latin typeface="Calibri" charset="0"/>
              </a:rPr>
              <a:t> </a:t>
            </a:r>
            <a:r>
              <a:rPr lang="en-US" dirty="0" err="1" smtClean="0">
                <a:solidFill>
                  <a:srgbClr val="000000"/>
                </a:solidFill>
                <a:latin typeface="Calibri" charset="0"/>
              </a:rPr>
              <a:t>Kinati</a:t>
            </a:r>
            <a:r>
              <a:rPr lang="en-US" dirty="0" smtClean="0">
                <a:solidFill>
                  <a:srgbClr val="000000"/>
                </a:solidFill>
                <a:latin typeface="Calibri" charset="0"/>
              </a:rPr>
              <a:t>:  </a:t>
            </a:r>
            <a:r>
              <a:rPr lang="en-US" dirty="0">
                <a:solidFill>
                  <a:srgbClr val="000000"/>
                </a:solidFill>
                <a:latin typeface="Calibri" charset="0"/>
              </a:rPr>
              <a:t>Gender specialist</a:t>
            </a:r>
            <a:endParaRPr lang="en-US" dirty="0"/>
          </a:p>
        </p:txBody>
      </p:sp>
      <p:pic>
        <p:nvPicPr>
          <p:cNvPr id="23" name="Picture 4" descr="http://www.cgiar-csi.org/wp-content/uploads/2014/10/ICARDA-NEW-LOGO-1.jp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8024662" y="343700"/>
            <a:ext cx="1489584" cy="463007"/>
          </a:xfrm>
          <a:prstGeom prst="rect">
            <a:avLst/>
          </a:prstGeom>
          <a:noFill/>
          <a:extLst>
            <a:ext uri="{909E8E84-426E-40dd-AFC4-6F175D3DCCD1}">
              <a14:hiddenFill xmlns:a14="http://schemas.microsoft.com/office/drawing/2010/main" xmlns="">
                <a:solidFill>
                  <a:srgbClr val="FFFFFF"/>
                </a:solidFill>
              </a14:hiddenFill>
            </a:ext>
          </a:extLst>
        </p:spPr>
      </p:pic>
      <p:pic>
        <p:nvPicPr>
          <p:cNvPr id="24" name="Picture 23"/>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8490889" y="6013547"/>
            <a:ext cx="1234790" cy="626511"/>
          </a:xfrm>
          <a:prstGeom prst="rect">
            <a:avLst/>
          </a:prstGeom>
        </p:spPr>
      </p:pic>
    </p:spTree>
    <p:extLst>
      <p:ext uri="{BB962C8B-B14F-4D97-AF65-F5344CB8AC3E}">
        <p14:creationId xmlns:p14="http://schemas.microsoft.com/office/powerpoint/2010/main" val="403884789"/>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04800" y="0"/>
            <a:ext cx="9293641" cy="6858000"/>
          </a:xfrm>
          <a:prstGeom prst="rect">
            <a:avLst/>
          </a:prstGeom>
        </p:spPr>
      </p:pic>
    </p:spTree>
    <p:extLst>
      <p:ext uri="{BB962C8B-B14F-4D97-AF65-F5344CB8AC3E}">
        <p14:creationId xmlns:p14="http://schemas.microsoft.com/office/powerpoint/2010/main" val="2044397639"/>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i="1" dirty="0" smtClean="0"/>
              <a:t>Challenges ahead </a:t>
            </a:r>
            <a:r>
              <a:rPr lang="mr-IN" b="1" i="1" dirty="0" smtClean="0"/>
              <a:t>………</a:t>
            </a:r>
            <a:endParaRPr lang="en-US" b="1" i="1" dirty="0"/>
          </a:p>
        </p:txBody>
      </p:sp>
      <p:sp>
        <p:nvSpPr>
          <p:cNvPr id="3" name="Content Placeholder 2"/>
          <p:cNvSpPr>
            <a:spLocks noGrp="1"/>
          </p:cNvSpPr>
          <p:nvPr>
            <p:ph idx="1"/>
          </p:nvPr>
        </p:nvSpPr>
        <p:spPr>
          <a:xfrm>
            <a:off x="348528" y="2051257"/>
            <a:ext cx="8543925" cy="4351338"/>
          </a:xfrm>
        </p:spPr>
        <p:txBody>
          <a:bodyPr/>
          <a:lstStyle/>
          <a:p>
            <a:pPr marL="0" indent="0" algn="ctr">
              <a:buNone/>
            </a:pPr>
            <a:r>
              <a:rPr lang="en-US" b="1" dirty="0"/>
              <a:t>-</a:t>
            </a:r>
            <a:r>
              <a:rPr lang="en-US" dirty="0"/>
              <a:t>	</a:t>
            </a:r>
            <a:r>
              <a:rPr lang="en-US" sz="4400" dirty="0" smtClean="0"/>
              <a:t>Internal </a:t>
            </a:r>
            <a:endParaRPr lang="en-US" sz="4400" dirty="0"/>
          </a:p>
          <a:p>
            <a:pPr marL="0" indent="0" algn="ctr">
              <a:buNone/>
            </a:pPr>
            <a:endParaRPr lang="en-US" sz="4400" dirty="0" smtClean="0"/>
          </a:p>
          <a:p>
            <a:pPr marL="0" indent="0" algn="ctr">
              <a:buNone/>
            </a:pPr>
            <a:endParaRPr lang="en-US" sz="4400" dirty="0"/>
          </a:p>
          <a:p>
            <a:pPr marL="0" indent="0" algn="ctr">
              <a:buNone/>
            </a:pPr>
            <a:r>
              <a:rPr lang="en-US" sz="4400" dirty="0" smtClean="0"/>
              <a:t>-	External </a:t>
            </a:r>
            <a:endParaRPr lang="en-US" sz="4400" dirty="0"/>
          </a:p>
        </p:txBody>
      </p:sp>
    </p:spTree>
    <p:extLst>
      <p:ext uri="{BB962C8B-B14F-4D97-AF65-F5344CB8AC3E}">
        <p14:creationId xmlns:p14="http://schemas.microsoft.com/office/powerpoint/2010/main" val="1554856947"/>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1613643" y="3321133"/>
            <a:ext cx="6851650" cy="685800"/>
          </a:xfrm>
        </p:spPr>
        <p:txBody>
          <a:bodyPr>
            <a:noAutofit/>
          </a:bodyPr>
          <a:lstStyle/>
          <a:p>
            <a:r>
              <a:rPr lang="en-US" sz="4400" b="1" dirty="0" smtClean="0">
                <a:solidFill>
                  <a:schemeClr val="tx1"/>
                </a:solidFill>
              </a:rPr>
              <a:t>Thanks you !</a:t>
            </a:r>
            <a:endParaRPr lang="en-US" sz="4400" dirty="0">
              <a:solidFill>
                <a:schemeClr val="tx1"/>
              </a:solidFill>
            </a:endParaRPr>
          </a:p>
        </p:txBody>
      </p:sp>
    </p:spTree>
    <p:custDataLst>
      <p:tags r:id="rId1"/>
    </p:custDataLst>
    <p:extLst>
      <p:ext uri="{BB962C8B-B14F-4D97-AF65-F5344CB8AC3E}">
        <p14:creationId xmlns:p14="http://schemas.microsoft.com/office/powerpoint/2010/main" val="922321565"/>
      </p:ext>
    </p:extLst>
  </p:cSld>
  <p:clrMapOvr>
    <a:masterClrMapping/>
  </p:clrMapOvr>
  <p:transition spd="slow">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oup 3">
            <a:extLst>
              <a:ext uri="{FF2B5EF4-FFF2-40B4-BE49-F238E27FC236}">
                <a16:creationId xmlns="" xmlns:a16="http://schemas.microsoft.com/office/drawing/2014/main" id="{58D8ABF8-8602-4E5B-8098-A0A1FBA37189}"/>
              </a:ext>
            </a:extLst>
          </p:cNvPr>
          <p:cNvGrpSpPr>
            <a:grpSpLocks/>
          </p:cNvGrpSpPr>
          <p:nvPr/>
        </p:nvGrpSpPr>
        <p:grpSpPr bwMode="auto">
          <a:xfrm>
            <a:off x="451244" y="115487"/>
            <a:ext cx="9144000" cy="1079501"/>
            <a:chOff x="0" y="-27384"/>
            <a:chExt cx="9144000" cy="1080120"/>
          </a:xfrm>
        </p:grpSpPr>
        <p:pic>
          <p:nvPicPr>
            <p:cNvPr id="23" name="Picture 4">
              <a:extLst>
                <a:ext uri="{FF2B5EF4-FFF2-40B4-BE49-F238E27FC236}">
                  <a16:creationId xmlns="" xmlns:a16="http://schemas.microsoft.com/office/drawing/2014/main" id="{D38A1F75-B0B7-41B4-A85B-A70D39474882}"/>
                </a:ext>
              </a:extLst>
            </p:cNvPr>
            <p:cNvPicPr>
              <a:picLocks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27384"/>
              <a:ext cx="9144000" cy="1080120"/>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27" name="Picture 26">
              <a:extLst>
                <a:ext uri="{FF2B5EF4-FFF2-40B4-BE49-F238E27FC236}">
                  <a16:creationId xmlns="" xmlns:a16="http://schemas.microsoft.com/office/drawing/2014/main" id="{00BF5FBE-3F8E-4B96-B481-A787D817B1F9}"/>
                </a:ext>
              </a:extLst>
            </p:cNvPr>
            <p:cNvPicPr>
              <a:picLocks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50825" y="0"/>
              <a:ext cx="8604250" cy="100965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pic>
      </p:grpSp>
      <p:pic>
        <p:nvPicPr>
          <p:cNvPr id="3074" name="Picture 2" descr="Image may contain: 10 people, people smiling, people standing and outdoor">
            <a:extLst>
              <a:ext uri="{FF2B5EF4-FFF2-40B4-BE49-F238E27FC236}">
                <a16:creationId xmlns="" xmlns:a16="http://schemas.microsoft.com/office/drawing/2014/main" id="{D09070BA-893A-4CA2-81BD-C1237662E79B}"/>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3037360" y="1253905"/>
            <a:ext cx="5884532" cy="4413399"/>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8">
            <a:extLst>
              <a:ext uri="{FF2B5EF4-FFF2-40B4-BE49-F238E27FC236}">
                <a16:creationId xmlns="" xmlns:a16="http://schemas.microsoft.com/office/drawing/2014/main" id="{948F3C5B-DD46-4D0D-8F91-394EA2F08E46}"/>
              </a:ext>
            </a:extLst>
          </p:cNvPr>
          <p:cNvSpPr/>
          <p:nvPr/>
        </p:nvSpPr>
        <p:spPr>
          <a:xfrm>
            <a:off x="663834" y="1703668"/>
            <a:ext cx="2160935" cy="923330"/>
          </a:xfrm>
          <a:prstGeom prst="rect">
            <a:avLst/>
          </a:prstGeom>
        </p:spPr>
        <p:txBody>
          <a:bodyPr wrap="square">
            <a:spAutoFit/>
          </a:bodyPr>
          <a:lstStyle/>
          <a:p>
            <a:r>
              <a:rPr lang="en-GB" b="1" i="1" dirty="0"/>
              <a:t>Nottingham Research Group 2017</a:t>
            </a:r>
          </a:p>
        </p:txBody>
      </p:sp>
      <p:graphicFrame>
        <p:nvGraphicFramePr>
          <p:cNvPr id="10" name="Object 9"/>
          <p:cNvGraphicFramePr>
            <a:graphicFrameLocks noChangeAspect="1"/>
          </p:cNvGraphicFramePr>
          <p:nvPr>
            <p:extLst>
              <p:ext uri="{D42A27DB-BD31-4B8C-83A1-F6EECF244321}">
                <p14:modId xmlns:p14="http://schemas.microsoft.com/office/powerpoint/2010/main" val="1990713125"/>
              </p:ext>
            </p:extLst>
          </p:nvPr>
        </p:nvGraphicFramePr>
        <p:xfrm>
          <a:off x="204459" y="5877275"/>
          <a:ext cx="968036" cy="808970"/>
        </p:xfrm>
        <a:graphic>
          <a:graphicData uri="http://schemas.openxmlformats.org/presentationml/2006/ole">
            <mc:AlternateContent xmlns:mc="http://schemas.openxmlformats.org/markup-compatibility/2006">
              <mc:Choice xmlns:v="urn:schemas-microsoft-com:vml" Requires="v">
                <p:oleObj spid="_x0000_s8375" name="Photo Editor Photo" r:id="rId6" imgW="2179509" imgH="1980952" progId="MSPhotoEd.3">
                  <p:embed/>
                </p:oleObj>
              </mc:Choice>
              <mc:Fallback>
                <p:oleObj name="Photo Editor Photo" r:id="rId6" imgW="2179509" imgH="1980952" progId="MSPhotoEd.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04459" y="5877275"/>
                        <a:ext cx="968036" cy="808970"/>
                      </a:xfrm>
                      <a:prstGeom prst="rect">
                        <a:avLst/>
                      </a:prstGeom>
                      <a:noFill/>
                      <a:ln>
                        <a:noFill/>
                      </a:ln>
                      <a:effectLst/>
                      <a:extLst/>
                    </p:spPr>
                  </p:pic>
                </p:oleObj>
              </mc:Fallback>
            </mc:AlternateContent>
          </a:graphicData>
        </a:graphic>
      </p:graphicFrame>
      <p:sp>
        <p:nvSpPr>
          <p:cNvPr id="11" name="TextBox 10"/>
          <p:cNvSpPr txBox="1"/>
          <p:nvPr/>
        </p:nvSpPr>
        <p:spPr>
          <a:xfrm>
            <a:off x="4231105" y="6268444"/>
            <a:ext cx="184666" cy="369332"/>
          </a:xfrm>
          <a:prstGeom prst="rect">
            <a:avLst/>
          </a:prstGeom>
          <a:noFill/>
        </p:spPr>
        <p:txBody>
          <a:bodyPr wrap="none" rtlCol="0">
            <a:spAutoFit/>
          </a:bodyPr>
          <a:lstStyle/>
          <a:p>
            <a:endParaRPr lang="en-US" dirty="0"/>
          </a:p>
        </p:txBody>
      </p:sp>
      <p:pic>
        <p:nvPicPr>
          <p:cNvPr id="13" name="Picture 12"/>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1777637" y="5794792"/>
            <a:ext cx="1585991" cy="804704"/>
          </a:xfrm>
          <a:prstGeom prst="rect">
            <a:avLst/>
          </a:prstGeom>
        </p:spPr>
      </p:pic>
      <p:pic>
        <p:nvPicPr>
          <p:cNvPr id="14" name="Picture 13" descr="Screen Shot 2017-04-23 at 10.04.18 AM.png"/>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3820604" y="5754788"/>
            <a:ext cx="2264792" cy="1008113"/>
          </a:xfrm>
          <a:prstGeom prst="rect">
            <a:avLst/>
          </a:prstGeom>
        </p:spPr>
      </p:pic>
      <p:pic>
        <p:nvPicPr>
          <p:cNvPr id="15" name="Picture 14"/>
          <p:cNvPicPr>
            <a:picLocks noChangeAspect="1"/>
          </p:cNvPicPr>
          <p:nvPr/>
        </p:nvPicPr>
        <p:blipFill rotWithShape="1">
          <a:blip r:embed="rId10" cstate="email">
            <a:extLst>
              <a:ext uri="{28A0092B-C50C-407E-A947-70E740481C1C}">
                <a14:useLocalDpi xmlns:a14="http://schemas.microsoft.com/office/drawing/2010/main"/>
              </a:ext>
            </a:extLst>
          </a:blip>
          <a:srcRect/>
          <a:stretch/>
        </p:blipFill>
        <p:spPr>
          <a:xfrm>
            <a:off x="6429311" y="5728454"/>
            <a:ext cx="1494888" cy="1019822"/>
          </a:xfrm>
          <a:prstGeom prst="rect">
            <a:avLst/>
          </a:prstGeom>
        </p:spPr>
      </p:pic>
      <p:pic>
        <p:nvPicPr>
          <p:cNvPr id="16" name="Picture 4" descr="http://www.cgiar-csi.org/wp-content/uploads/2014/10/ICARDA-NEW-LOGO-1.jpg"/>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8148524" y="6050256"/>
            <a:ext cx="1489584" cy="463007"/>
          </a:xfrm>
          <a:prstGeom prst="rect">
            <a:avLst/>
          </a:prstGeom>
          <a:noFill/>
          <a:extLst>
            <a:ext uri="{909E8E84-426E-40dd-AFC4-6F175D3DCCD1}">
              <a14:hiddenFill xmlns:a14="http://schemas.microsoft.com/office/drawing/2010/main" xmlns="">
                <a:solidFill>
                  <a:srgbClr val="FFFFFF"/>
                </a:solidFill>
              </a14:hiddenFill>
            </a:ext>
          </a:extLst>
        </p:spPr>
      </p:pic>
      <p:sp>
        <p:nvSpPr>
          <p:cNvPr id="17" name="Rectangle 16">
            <a:extLst>
              <a:ext uri="{FF2B5EF4-FFF2-40B4-BE49-F238E27FC236}">
                <a16:creationId xmlns="" xmlns:a16="http://schemas.microsoft.com/office/drawing/2014/main" id="{948F3C5B-DD46-4D0D-8F91-394EA2F08E46}"/>
              </a:ext>
            </a:extLst>
          </p:cNvPr>
          <p:cNvSpPr/>
          <p:nvPr/>
        </p:nvSpPr>
        <p:spPr>
          <a:xfrm>
            <a:off x="204459" y="2994375"/>
            <a:ext cx="2515881" cy="646331"/>
          </a:xfrm>
          <a:prstGeom prst="rect">
            <a:avLst/>
          </a:prstGeom>
        </p:spPr>
        <p:txBody>
          <a:bodyPr wrap="square">
            <a:spAutoFit/>
          </a:bodyPr>
          <a:lstStyle/>
          <a:p>
            <a:pPr algn="ctr"/>
            <a:r>
              <a:rPr lang="en-GB" b="1" i="1" dirty="0" smtClean="0"/>
              <a:t>Flagship</a:t>
            </a:r>
          </a:p>
          <a:p>
            <a:pPr algn="ctr"/>
            <a:r>
              <a:rPr lang="en-GB" b="1" i="1" dirty="0" smtClean="0"/>
              <a:t>Graduate Fellows</a:t>
            </a:r>
            <a:endParaRPr lang="en-GB" b="1" i="1" dirty="0"/>
          </a:p>
        </p:txBody>
      </p:sp>
      <p:pic>
        <p:nvPicPr>
          <p:cNvPr id="18" name="Picture 17"/>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204459" y="3619084"/>
            <a:ext cx="1245054" cy="1315529"/>
          </a:xfrm>
          <a:prstGeom prst="rect">
            <a:avLst/>
          </a:prstGeom>
        </p:spPr>
      </p:pic>
      <p:sp>
        <p:nvSpPr>
          <p:cNvPr id="20" name="Rectangle 19">
            <a:extLst>
              <a:ext uri="{FF2B5EF4-FFF2-40B4-BE49-F238E27FC236}">
                <a16:creationId xmlns="" xmlns:a16="http://schemas.microsoft.com/office/drawing/2014/main" id="{948F3C5B-DD46-4D0D-8F91-394EA2F08E46}"/>
              </a:ext>
            </a:extLst>
          </p:cNvPr>
          <p:cNvSpPr/>
          <p:nvPr/>
        </p:nvSpPr>
        <p:spPr>
          <a:xfrm>
            <a:off x="1510163" y="3815183"/>
            <a:ext cx="1466547" cy="923330"/>
          </a:xfrm>
          <a:prstGeom prst="rect">
            <a:avLst/>
          </a:prstGeom>
        </p:spPr>
        <p:txBody>
          <a:bodyPr wrap="square">
            <a:spAutoFit/>
          </a:bodyPr>
          <a:lstStyle/>
          <a:p>
            <a:pPr algn="ctr"/>
            <a:r>
              <a:rPr lang="en-GB" b="1" i="1" dirty="0" smtClean="0"/>
              <a:t>2017</a:t>
            </a:r>
          </a:p>
          <a:p>
            <a:r>
              <a:rPr lang="en-GB" b="1" i="1" dirty="0" smtClean="0"/>
              <a:t>W1/W2: 1</a:t>
            </a:r>
          </a:p>
          <a:p>
            <a:r>
              <a:rPr lang="en-GB" b="1" i="1" dirty="0" smtClean="0"/>
              <a:t>Bilateral: 30</a:t>
            </a:r>
            <a:endParaRPr lang="en-GB" b="1" i="1" dirty="0"/>
          </a:p>
        </p:txBody>
      </p:sp>
    </p:spTree>
    <p:extLst>
      <p:ext uri="{BB962C8B-B14F-4D97-AF65-F5344CB8AC3E}">
        <p14:creationId xmlns:p14="http://schemas.microsoft.com/office/powerpoint/2010/main" val="907225724"/>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DVSECTIONID" val="yI2DOt6RzRcU51QxdhNewL"/>
</p:tagLst>
</file>

<file path=ppt/tags/tag2.xml><?xml version="1.0" encoding="utf-8"?>
<p:tagLst xmlns:a="http://schemas.openxmlformats.org/drawingml/2006/main" xmlns:r="http://schemas.openxmlformats.org/officeDocument/2006/relationships" xmlns:p="http://schemas.openxmlformats.org/presentationml/2006/main">
  <p:tag name="DVSECTIONID" val="yI2DOt6RzRcU51QxdhNewL"/>
</p:tagLst>
</file>

<file path=ppt/tags/tag3.xml><?xml version="1.0" encoding="utf-8"?>
<p:tagLst xmlns:a="http://schemas.openxmlformats.org/drawingml/2006/main" xmlns:r="http://schemas.openxmlformats.org/officeDocument/2006/relationships" xmlns:p="http://schemas.openxmlformats.org/presentationml/2006/main">
  <p:tag name="DVSECTIONID" val="yI2DOt6RzRcU51QxdhNewL"/>
</p:tagLst>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9681</TotalTime>
  <Words>3674</Words>
  <Application>Microsoft Macintosh PowerPoint</Application>
  <PresentationFormat>A4 Paper (210x297 mm)</PresentationFormat>
  <Paragraphs>667</Paragraphs>
  <Slides>82</Slides>
  <Notes>41</Notes>
  <HiddenSlides>0</HiddenSlides>
  <MMClips>0</MMClips>
  <ScaleCrop>false</ScaleCrop>
  <HeadingPairs>
    <vt:vector size="8" baseType="variant">
      <vt:variant>
        <vt:lpstr>Fonts Used</vt:lpstr>
      </vt:variant>
      <vt:variant>
        <vt:i4>12</vt:i4>
      </vt:variant>
      <vt:variant>
        <vt:lpstr>Theme</vt:lpstr>
      </vt:variant>
      <vt:variant>
        <vt:i4>1</vt:i4>
      </vt:variant>
      <vt:variant>
        <vt:lpstr>Embedded OLE Servers</vt:lpstr>
      </vt:variant>
      <vt:variant>
        <vt:i4>2</vt:i4>
      </vt:variant>
      <vt:variant>
        <vt:lpstr>Slide Titles</vt:lpstr>
      </vt:variant>
      <vt:variant>
        <vt:i4>82</vt:i4>
      </vt:variant>
    </vt:vector>
  </HeadingPairs>
  <TitlesOfParts>
    <vt:vector size="97" baseType="lpstr">
      <vt:lpstr>Adobe Garamond Pro</vt:lpstr>
      <vt:lpstr>Calibri</vt:lpstr>
      <vt:lpstr>Calibri Light</vt:lpstr>
      <vt:lpstr>Mangal</vt:lpstr>
      <vt:lpstr>ＭＳ Ｐゴシック</vt:lpstr>
      <vt:lpstr>SF Regular</vt:lpstr>
      <vt:lpstr>Tahoma</vt:lpstr>
      <vt:lpstr>Times New Roman</vt:lpstr>
      <vt:lpstr>Verdana</vt:lpstr>
      <vt:lpstr>Wingdings</vt:lpstr>
      <vt:lpstr>Zapf Dingbats</vt:lpstr>
      <vt:lpstr>Arial</vt:lpstr>
      <vt:lpstr>Office Theme</vt:lpstr>
      <vt:lpstr>Photo Editor Photo</vt:lpstr>
      <vt:lpstr>Bitmap Image</vt:lpstr>
      <vt:lpstr>PowerPoint Presentation</vt:lpstr>
      <vt:lpstr>Lessons from history for the future of work Robert C. Allen. Nature News and Views 18th October 2017 </vt:lpstr>
      <vt:lpstr>PowerPoint Presentation</vt:lpstr>
      <vt:lpstr>PowerPoint Presentation</vt:lpstr>
      <vt:lpstr>PowerPoint Presentation</vt:lpstr>
      <vt:lpstr>Future?</vt:lpstr>
      <vt:lpstr>PowerPoint Presentation</vt:lpstr>
      <vt:lpstr>Staffing (ICARDA)</vt:lpstr>
      <vt:lpstr>PowerPoint Presentation</vt:lpstr>
      <vt:lpstr>Understanding the Effect of Environmental Background on Poultry Breeds Productivity in Different Agro-Ecological Zones</vt:lpstr>
      <vt:lpstr>PowerPoint Presentation</vt:lpstr>
      <vt:lpstr>Animal Genetic flagship objectives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Flagship Targets 2022 (1)</vt:lpstr>
      <vt:lpstr>Flagship Targets 2022 (2)</vt:lpstr>
      <vt:lpstr>Flagship Targets 2022 (3)</vt:lpstr>
      <vt:lpstr>PowerPoint Presentation</vt:lpstr>
      <vt:lpstr>PowerPoint Presentation</vt:lpstr>
      <vt:lpstr>PowerPoint Presentation</vt:lpstr>
      <vt:lpstr>Cluster of activities (CoA) 1 Assessment of resources and systems for development of strategies relating to the conservation and use of animal genetic resources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Cluster of Activities (CoA) 2 Improved breeds of livestock</vt:lpstr>
      <vt:lpstr>PowerPoint Presentation</vt:lpstr>
      <vt:lpstr>PowerPoint Presentation</vt:lpstr>
      <vt:lpstr>Cattle milk yield in Senegal </vt:lpstr>
      <vt:lpstr>Mean household income (milk) from different genotypes</vt:lpstr>
      <vt:lpstr>PowerPoint Presentation</vt:lpstr>
      <vt:lpstr>PowerPoint Presentation</vt:lpstr>
      <vt:lpstr>PowerPoint Presentation</vt:lpstr>
      <vt:lpstr>PowerPoint Presentation</vt:lpstr>
      <vt:lpstr>PowerPoint Presentation</vt:lpstr>
      <vt:lpstr>Why Genetics Matters</vt:lpstr>
      <vt:lpstr>PowerPoint Presentation</vt:lpstr>
      <vt:lpstr>Next steps</vt:lpstr>
      <vt:lpstr>PowerPoint Presentation</vt:lpstr>
      <vt:lpstr>PowerPoint Presentation</vt:lpstr>
      <vt:lpstr>PowerPoint Presentation</vt:lpstr>
      <vt:lpstr>PowerPoint Presentation</vt:lpstr>
      <vt:lpstr>PowerPoint Presentation</vt:lpstr>
      <vt:lpstr>Cluster of Activities (CoA) 3 Continuous genetic gains, multiplication and delivery systems </vt:lpstr>
      <vt:lpstr>PowerPoint Presentation</vt:lpstr>
      <vt:lpstr>Cluster of activities (CoA) 4 Policy and institutional support</vt:lpstr>
      <vt:lpstr>Cluster of activities (CoA) 4 Policy and institutional supports</vt:lpstr>
      <vt:lpstr>Animal Genetics Flagship – Crosscutting issues</vt:lpstr>
      <vt:lpstr>PowerPoint Presentation</vt:lpstr>
      <vt:lpstr>PowerPoint Presentation</vt:lpstr>
      <vt:lpstr>PowerPoint Presentation</vt:lpstr>
      <vt:lpstr>PowerPoint Presentation</vt:lpstr>
      <vt:lpstr>PowerPoint Presentation</vt:lpstr>
      <vt:lpstr>PowerPoint Presentation</vt:lpstr>
      <vt:lpstr>Challenges ahead ………</vt:lpstr>
      <vt:lpstr>PowerPoint Presentation</vt:lpstr>
    </vt:vector>
  </TitlesOfParts>
  <Company/>
  <LinksUpToDate>false</LinksUpToDate>
  <SharedDoc>false</SharedDoc>
  <HyperlinksChanged>false</HyperlinksChanged>
  <AppVersion>15.0040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Annual Animal Genetic Flagship meeting</dc:title>
  <dc:creator>Hanotte, Olivier (ILRI)</dc:creator>
  <cp:lastModifiedBy>Altshul, Helen (ILRI)</cp:lastModifiedBy>
  <cp:revision>299</cp:revision>
  <cp:lastPrinted>2017-12-15T07:35:09Z</cp:lastPrinted>
  <dcterms:created xsi:type="dcterms:W3CDTF">2017-09-03T07:36:02Z</dcterms:created>
  <dcterms:modified xsi:type="dcterms:W3CDTF">2017-12-15T07:42:46Z</dcterms:modified>
</cp:coreProperties>
</file>